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0" r:id="rId3"/>
    <p:sldId id="350" r:id="rId4"/>
    <p:sldId id="344" r:id="rId5"/>
    <p:sldId id="352" r:id="rId6"/>
    <p:sldId id="323" r:id="rId7"/>
    <p:sldId id="319" r:id="rId8"/>
    <p:sldId id="321" r:id="rId9"/>
    <p:sldId id="348" r:id="rId10"/>
    <p:sldId id="345" r:id="rId11"/>
    <p:sldId id="333" r:id="rId12"/>
    <p:sldId id="346" r:id="rId13"/>
    <p:sldId id="342" r:id="rId14"/>
    <p:sldId id="336" r:id="rId15"/>
    <p:sldId id="349" r:id="rId16"/>
    <p:sldId id="318" r:id="rId17"/>
    <p:sldId id="347" r:id="rId18"/>
    <p:sldId id="353" r:id="rId19"/>
    <p:sldId id="267" r:id="rId20"/>
  </p:sldIdLst>
  <p:sldSz cx="9144000" cy="6858000" type="screen4x3"/>
  <p:notesSz cx="1371600" cy="2286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CC"/>
    <a:srgbClr val="FF33CC"/>
    <a:srgbClr val="663300"/>
    <a:srgbClr val="FF66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2" autoAdjust="0"/>
    <p:restoredTop sz="89640" autoAdjust="0"/>
  </p:normalViewPr>
  <p:slideViewPr>
    <p:cSldViewPr>
      <p:cViewPr>
        <p:scale>
          <a:sx n="90" d="100"/>
          <a:sy n="9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9436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9" tIns="9994" rIns="19989" bIns="99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76923" y="0"/>
            <a:ext cx="59436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9" tIns="9994" rIns="19989" bIns="99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171303"/>
            <a:ext cx="59436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9" tIns="9994" rIns="19989" bIns="99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76923" y="2171303"/>
            <a:ext cx="59436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9" tIns="9994" rIns="19989" bIns="99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DD755DCC-6D96-423E-ACB2-1110DE4DA64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4043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" cy="114300"/>
          </a:xfrm>
          <a:prstGeom prst="rect">
            <a:avLst/>
          </a:prstGeom>
        </p:spPr>
        <p:txBody>
          <a:bodyPr vert="horz" lIns="19989" tIns="9994" rIns="19989" bIns="9994" rtlCol="0"/>
          <a:lstStyle>
            <a:lvl1pPr algn="l" eaLnBrk="0" hangingPunct="0">
              <a:defRPr sz="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76923" y="0"/>
            <a:ext cx="594360" cy="114300"/>
          </a:xfrm>
          <a:prstGeom prst="rect">
            <a:avLst/>
          </a:prstGeom>
        </p:spPr>
        <p:txBody>
          <a:bodyPr vert="horz" lIns="19989" tIns="9994" rIns="19989" bIns="9994" rtlCol="0"/>
          <a:lstStyle>
            <a:lvl1pPr algn="r" eaLnBrk="0" hangingPunct="0">
              <a:defRPr sz="300"/>
            </a:lvl1pPr>
          </a:lstStyle>
          <a:p>
            <a:pPr>
              <a:defRPr/>
            </a:pPr>
            <a:fld id="{42C482C9-9211-4366-83DD-C5F2EA24EA5A}" type="datetimeFigureOut">
              <a:rPr lang="sr-Latn-CS"/>
              <a:pPr>
                <a:defRPr/>
              </a:pPr>
              <a:t>4.5.2013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171450"/>
            <a:ext cx="1143000" cy="85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989" tIns="9994" rIns="19989" bIns="9994" rtlCol="0" anchor="ctr"/>
          <a:lstStyle/>
          <a:p>
            <a:pPr lvl="0"/>
            <a:endParaRPr lang="hr-H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7160" y="1085850"/>
            <a:ext cx="1097280" cy="1028700"/>
          </a:xfrm>
          <a:prstGeom prst="rect">
            <a:avLst/>
          </a:prstGeom>
        </p:spPr>
        <p:txBody>
          <a:bodyPr vert="horz" lIns="19989" tIns="9994" rIns="19989" bIns="999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171303"/>
            <a:ext cx="594360" cy="114300"/>
          </a:xfrm>
          <a:prstGeom prst="rect">
            <a:avLst/>
          </a:prstGeom>
        </p:spPr>
        <p:txBody>
          <a:bodyPr vert="horz" lIns="19989" tIns="9994" rIns="19989" bIns="9994" rtlCol="0" anchor="b"/>
          <a:lstStyle>
            <a:lvl1pPr algn="l" eaLnBrk="0" hangingPunct="0">
              <a:defRPr sz="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76923" y="2171303"/>
            <a:ext cx="594360" cy="114300"/>
          </a:xfrm>
          <a:prstGeom prst="rect">
            <a:avLst/>
          </a:prstGeom>
        </p:spPr>
        <p:txBody>
          <a:bodyPr vert="horz" lIns="19989" tIns="9994" rIns="19989" bIns="9994" rtlCol="0" anchor="b"/>
          <a:lstStyle>
            <a:lvl1pPr algn="r" eaLnBrk="0" hangingPunct="0">
              <a:defRPr sz="300"/>
            </a:lvl1pPr>
          </a:lstStyle>
          <a:p>
            <a:pPr>
              <a:defRPr/>
            </a:pPr>
            <a:fld id="{5731E57E-319F-4F7F-9007-2115902D647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859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057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057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882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5910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5910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2952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5910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2952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88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88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50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47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2380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3387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475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1E57E-319F-4F7F-9007-2115902D6475}" type="slidenum">
              <a:rPr lang="hr-HR" smtClean="0"/>
              <a:pPr>
                <a:defRPr/>
              </a:pPr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05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32175" y="1858963"/>
            <a:ext cx="5422900" cy="15700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924300"/>
            <a:ext cx="7688262" cy="1116013"/>
          </a:xfrm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E022-DC29-4ACF-AF1C-649B75A05B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5822-0CD0-4BCE-9FB9-D5E3697F88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0213" y="0"/>
            <a:ext cx="2212975" cy="6403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525" y="0"/>
            <a:ext cx="6491288" cy="6403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4B55-5B46-40F4-AD69-28A70E4B1B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6620-B6CD-48FE-B073-DF71B03D2F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B26F-2417-4C7F-9BC8-5B8980119E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525" y="1308100"/>
            <a:ext cx="4351338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308100"/>
            <a:ext cx="4352925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FD87-7976-40E6-9EAD-AC43A932B9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41AE0-3538-428C-B907-C0AE6A5A2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965E-81E2-44E6-81AC-91FA622768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3368-B2A6-485A-9BE7-19A14CAFF3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422E-2E36-4F5B-B96C-86E0F9DCCB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8646-22F5-4821-B964-3A537FABE4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0"/>
            <a:ext cx="88566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" y="1308100"/>
            <a:ext cx="885666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10350"/>
            <a:ext cx="1905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325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10350"/>
            <a:ext cx="19224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C5C5B-E62F-41E9-9EDF-3C830F51C1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sz="3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–"/>
        <a:defRPr sz="28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357188"/>
            <a:ext cx="6786563" cy="714375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/>
              <a:t>Agencija za znanost i visoko obrazovanje</a:t>
            </a:r>
            <a:endParaRPr lang="hr-HR" sz="2400" dirty="0" smtClean="0">
              <a:solidFill>
                <a:srgbClr val="CC33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4813" y="3571875"/>
            <a:ext cx="4429125" cy="3286125"/>
          </a:xfrm>
        </p:spPr>
        <p:txBody>
          <a:bodyPr/>
          <a:lstStyle/>
          <a:p>
            <a:pPr>
              <a:defRPr/>
            </a:pPr>
            <a:r>
              <a:rPr lang="pl-PL" sz="3200" smtClean="0">
                <a:ea typeface="+mj-ea"/>
              </a:rPr>
              <a:t>Stvaranje rang-lista</a:t>
            </a:r>
          </a:p>
          <a:p>
            <a:pPr>
              <a:defRPr/>
            </a:pPr>
            <a:r>
              <a:rPr lang="pl-PL" sz="3200">
                <a:ea typeface="+mj-ea"/>
              </a:rPr>
              <a:t>s</a:t>
            </a:r>
            <a:r>
              <a:rPr lang="pl-PL" sz="3200" smtClean="0">
                <a:ea typeface="+mj-ea"/>
              </a:rPr>
              <a:t>tudijskih programa</a:t>
            </a:r>
            <a:endParaRPr lang="hr-HR" sz="3200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149003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Prijava dvopredmetnih studija</a:t>
            </a:r>
            <a:endParaRPr lang="hr-H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96337"/>
              </p:ext>
            </p:extLst>
          </p:nvPr>
        </p:nvGraphicFramePr>
        <p:xfrm>
          <a:off x="1199964" y="2204864"/>
          <a:ext cx="6828420" cy="2537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071"/>
                <a:gridCol w="4192189"/>
                <a:gridCol w="1440160"/>
              </a:tblGrid>
              <a:tr h="6504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Prioritet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Studij</a:t>
                      </a:r>
                    </a:p>
                    <a:p>
                      <a:pPr algn="ctr"/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+mn-lt"/>
                          <a:ea typeface="+mn-ea"/>
                          <a:cs typeface="+mn-cs"/>
                        </a:rPr>
                        <a:t>Unutar</a:t>
                      </a:r>
                      <a:r>
                        <a:rPr lang="hr-HR" b="1" baseline="0" dirty="0" smtClean="0">
                          <a:latin typeface="+mn-lt"/>
                          <a:ea typeface="+mn-ea"/>
                          <a:cs typeface="+mn-cs"/>
                        </a:rPr>
                        <a:t> kvote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1.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- Filozofija (dvopredmetni)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2.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FFRI – Psihologija (dvopredmetni) 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DA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3.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FFRI – Pedagogija (dvopredmetni) 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DA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9232">
                <a:tc>
                  <a:txBody>
                    <a:bodyPr/>
                    <a:lstStyle/>
                    <a:p>
                      <a:r>
                        <a:rPr lang="hr-HR" b="1" smtClean="0"/>
                        <a:t>4.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FFZG – Povijest (dvopredmetni)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NE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5.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 - Fonetika (dvopredmetni) 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22920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FFZG: 1+5=6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71110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FFRI: 2+3=5</a:t>
            </a:r>
            <a:endParaRPr lang="hr-HR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915" y="524943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6/2=3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915" y="571110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5/2=2.5</a:t>
            </a:r>
            <a:endParaRPr lang="hr-HR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4535996" y="5373216"/>
            <a:ext cx="216024" cy="6480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110938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U obzir se uzimaju studiji FFRI-a jer je </a:t>
            </a:r>
            <a:r>
              <a:rPr lang="hr-HR" u="sng" smtClean="0">
                <a:latin typeface="Tahoma" pitchFamily="34" charset="0"/>
                <a:ea typeface="Tahoma" pitchFamily="34" charset="0"/>
                <a:cs typeface="Tahoma" pitchFamily="34" charset="0"/>
              </a:rPr>
              <a:t>prosječni prioritet studija 2.5 viši od 3</a:t>
            </a:r>
            <a:endParaRPr lang="hr-HR" u="sng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149003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Prijava dvopredmetnih studija</a:t>
            </a:r>
            <a:endParaRPr lang="hr-H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44541"/>
              </p:ext>
            </p:extLst>
          </p:nvPr>
        </p:nvGraphicFramePr>
        <p:xfrm>
          <a:off x="1199964" y="2204864"/>
          <a:ext cx="6828420" cy="2537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071"/>
                <a:gridCol w="4192189"/>
                <a:gridCol w="1440160"/>
              </a:tblGrid>
              <a:tr h="6504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Prioritet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Studij</a:t>
                      </a:r>
                    </a:p>
                    <a:p>
                      <a:pPr algn="ctr"/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+mn-lt"/>
                          <a:ea typeface="+mn-ea"/>
                          <a:cs typeface="+mn-cs"/>
                        </a:rPr>
                        <a:t>Unutar</a:t>
                      </a:r>
                      <a:r>
                        <a:rPr lang="hr-HR" b="1" baseline="0" dirty="0" smtClean="0">
                          <a:latin typeface="+mn-lt"/>
                          <a:ea typeface="+mn-ea"/>
                          <a:cs typeface="+mn-cs"/>
                        </a:rPr>
                        <a:t> kvote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1.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- Filozofija (dvopredmetni)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2.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FFRI – Psihologija (dvopredmetni) 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smtClean="0">
                          <a:solidFill>
                            <a:schemeClr val="accent1"/>
                          </a:solidFill>
                        </a:rPr>
                        <a:t>DA</a:t>
                      </a:r>
                      <a:endParaRPr lang="hr-HR" b="1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3.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FFRI – Pedagogija (dvopredmetni) 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DA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9232">
                <a:tc>
                  <a:txBody>
                    <a:bodyPr/>
                    <a:lstStyle/>
                    <a:p>
                      <a:r>
                        <a:rPr lang="hr-HR" b="1" smtClean="0"/>
                        <a:t>4.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– Povijest (dvopredmetni)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5.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FFZG  - Fonetika (dvopredmetni) 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NE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22920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FFZG: 1+4=5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71110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FFRI: 2+3=5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915" y="524943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5/2=2.5</a:t>
            </a:r>
            <a:endParaRPr lang="hr-HR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5161" y="571110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5/2=2.5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4427984" y="5373216"/>
            <a:ext cx="216024" cy="6480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11093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 ostvaruje pravo upisa na FFZG-a jer je </a:t>
            </a:r>
            <a:r>
              <a:rPr lang="hr-HR" u="sng" smtClean="0">
                <a:latin typeface="Tahoma" pitchFamily="34" charset="0"/>
                <a:ea typeface="Tahoma" pitchFamily="34" charset="0"/>
                <a:cs typeface="Tahoma" pitchFamily="34" charset="0"/>
              </a:rPr>
              <a:t>prvi studij tog visokog učilišta postavljen na viši prioritet</a:t>
            </a:r>
            <a:endParaRPr lang="hr-HR" u="sng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490036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Prijava dvopredmetnih i jednopredmetnih studija</a:t>
            </a:r>
            <a:endParaRPr lang="hr-H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5088"/>
              </p:ext>
            </p:extLst>
          </p:nvPr>
        </p:nvGraphicFramePr>
        <p:xfrm>
          <a:off x="1199964" y="2204864"/>
          <a:ext cx="6828420" cy="2556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071"/>
                <a:gridCol w="4192189"/>
                <a:gridCol w="1440160"/>
              </a:tblGrid>
              <a:tr h="6504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Prioritet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smtClean="0"/>
                        <a:t>Studij</a:t>
                      </a:r>
                    </a:p>
                    <a:p>
                      <a:pPr algn="ctr"/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+mn-lt"/>
                          <a:ea typeface="+mn-ea"/>
                          <a:cs typeface="+mn-cs"/>
                        </a:rPr>
                        <a:t>Unutar</a:t>
                      </a:r>
                      <a:r>
                        <a:rPr lang="hr-HR" b="1" baseline="0" dirty="0" smtClean="0">
                          <a:latin typeface="+mn-lt"/>
                          <a:ea typeface="+mn-ea"/>
                          <a:cs typeface="+mn-cs"/>
                        </a:rPr>
                        <a:t> kvote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1.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- Filozofija (dvopredmetni)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2.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MEFST - Medicina</a:t>
                      </a:r>
                      <a:endParaRPr lang="hr-HR" b="1" dirty="0" smtClean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accent1"/>
                          </a:solidFill>
                        </a:rPr>
                        <a:t>DA</a:t>
                      </a:r>
                      <a:endParaRPr lang="hr-HR" b="1" dirty="0">
                        <a:solidFill>
                          <a:schemeClr val="accen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6043">
                <a:tc>
                  <a:txBody>
                    <a:bodyPr/>
                    <a:lstStyle/>
                    <a:p>
                      <a:r>
                        <a:rPr lang="hr-HR" b="1" smtClean="0"/>
                        <a:t>3.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smtClean="0"/>
                        <a:t>SFZG - Dentalna</a:t>
                      </a:r>
                      <a:r>
                        <a:rPr lang="hr-HR" b="1" baseline="0" smtClean="0"/>
                        <a:t> medicina</a:t>
                      </a:r>
                      <a:endParaRPr lang="hr-HR" b="1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smtClean="0"/>
                        <a:t>NE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9232">
                <a:tc>
                  <a:txBody>
                    <a:bodyPr/>
                    <a:lstStyle/>
                    <a:p>
                      <a:r>
                        <a:rPr lang="hr-HR" b="1" smtClean="0"/>
                        <a:t>4.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FFZG – Povijest (dvopredmetni)</a:t>
                      </a:r>
                      <a:endParaRPr lang="hr-HR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smtClean="0"/>
                        <a:t>NE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6851">
                <a:tc>
                  <a:txBody>
                    <a:bodyPr/>
                    <a:lstStyle/>
                    <a:p>
                      <a:r>
                        <a:rPr lang="hr-HR" b="1" smtClean="0"/>
                        <a:t>5.</a:t>
                      </a:r>
                      <a:endParaRPr lang="hr-HR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FFZG  - Fonetika (dvopredmetni) 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DA</a:t>
                      </a:r>
                      <a:endParaRPr lang="hr-HR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2291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FFZG: 1+5=6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0121" y="5690865"/>
            <a:ext cx="1605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MEFST: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0171" y="5711102"/>
            <a:ext cx="127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/>
                </a:solidFill>
              </a:rPr>
              <a:t>          2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4239826" y="5393453"/>
            <a:ext cx="216024" cy="77931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511093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 ostvaruje pravo upisa na studij Medicine jer je </a:t>
            </a:r>
            <a:r>
              <a:rPr lang="hr-H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prioritet 2 viši od prioriteta 3</a:t>
            </a:r>
            <a:endParaRPr lang="hr-HR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5311" y="522717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6/2=3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4" grpId="0" animBg="1"/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7337" y="476672"/>
            <a:ext cx="8856663" cy="642937"/>
          </a:xfrm>
        </p:spPr>
        <p:txBody>
          <a:bodyPr/>
          <a:lstStyle/>
          <a:p>
            <a:pPr algn="ctr"/>
            <a:r>
              <a:rPr lang="hr-HR" sz="2400" dirty="0" smtClean="0"/>
              <a:t>Rang-liste</a:t>
            </a:r>
            <a:endParaRPr lang="en-US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74474"/>
              </p:ext>
            </p:extLst>
          </p:nvPr>
        </p:nvGraphicFramePr>
        <p:xfrm>
          <a:off x="971600" y="2060848"/>
          <a:ext cx="7128792" cy="34454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64396"/>
                <a:gridCol w="3564396"/>
              </a:tblGrid>
              <a:tr h="7479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OGLEDNE RANG-LISTE</a:t>
                      </a:r>
                    </a:p>
                    <a:p>
                      <a:pPr algn="ctr"/>
                      <a:r>
                        <a:rPr lang="hr-HR" dirty="0" smtClean="0"/>
                        <a:t>(PROMJENJIVE)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KONAČNE</a:t>
                      </a:r>
                      <a:r>
                        <a:rPr lang="hr-HR" baseline="0" dirty="0" smtClean="0"/>
                        <a:t> RANG-LISTE</a:t>
                      </a:r>
                      <a:endParaRPr lang="hr-HR" dirty="0"/>
                    </a:p>
                  </a:txBody>
                  <a:tcPr anchor="ctr"/>
                </a:tc>
              </a:tr>
              <a:tr h="25644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Unos novih rezultata u sustav</a:t>
                      </a:r>
                    </a:p>
                    <a:p>
                      <a:pPr algn="ctr"/>
                      <a:endParaRPr lang="hr-H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Rješavanje prigovora</a:t>
                      </a:r>
                    </a:p>
                    <a:p>
                      <a:pPr algn="ctr"/>
                      <a:endParaRPr lang="hr-H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Promjena izbora studija</a:t>
                      </a:r>
                    </a:p>
                    <a:p>
                      <a:pPr algn="ctr"/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Kandidat će se naći </a:t>
                      </a:r>
                      <a:r>
                        <a:rPr lang="pl-PL" dirty="0" smtClean="0"/>
                        <a:t>samo na rang-listi onoga studijskog programa koji je </a:t>
                      </a:r>
                      <a:r>
                        <a:rPr lang="pl-PL" b="1" u="sng" dirty="0" smtClean="0"/>
                        <a:t>najviši na </a:t>
                      </a:r>
                      <a:r>
                        <a:rPr lang="hr-HR" b="1" u="sng" dirty="0" smtClean="0"/>
                        <a:t>njegovoj listi prioriteta, a na kojemu ostvaruje pravo upisa.</a:t>
                      </a:r>
                    </a:p>
                    <a:p>
                      <a:pPr algn="ctr"/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>
                <a:ea typeface="Tahoma" pitchFamily="34" charset="0"/>
              </a:rPr>
              <a:t>Važno</a:t>
            </a:r>
            <a:endParaRPr lang="hr-HR" sz="2400" dirty="0">
              <a:ea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339967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mtClean="0"/>
          </a:p>
          <a:p>
            <a:endParaRPr lang="hr-HR"/>
          </a:p>
        </p:txBody>
      </p:sp>
      <p:sp>
        <p:nvSpPr>
          <p:cNvPr id="4" name="Rounded Rectangle 3"/>
          <p:cNvSpPr/>
          <p:nvPr/>
        </p:nvSpPr>
        <p:spPr bwMode="auto">
          <a:xfrm>
            <a:off x="1109090" y="1916832"/>
            <a:ext cx="6631262" cy="57606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>
                <a:latin typeface="Tahoma" pitchFamily="34" charset="0"/>
                <a:ea typeface="Tahoma" pitchFamily="34" charset="0"/>
                <a:cs typeface="Tahoma" pitchFamily="34" charset="0"/>
              </a:rPr>
              <a:t>Ključno je poredati studije po redoslijedu </a:t>
            </a:r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želja.</a:t>
            </a:r>
            <a:endParaRPr lang="hr-H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09090" y="3212976"/>
            <a:ext cx="6757242" cy="223224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Prikazano stanje nije konačno do objavljivanja konačnih rang-lista. Do tada, kandidati koji su po trenutačnomu rangu unutar upisne kvote mogu izgubiti mjesto ako bolje rangirani kandidati promijene svoje liste prioriteta. </a:t>
            </a:r>
          </a:p>
        </p:txBody>
      </p:sp>
    </p:spTree>
    <p:extLst>
      <p:ext uri="{BB962C8B-B14F-4D97-AF65-F5344CB8AC3E}">
        <p14:creationId xmlns:p14="http://schemas.microsoft.com/office/powerpoint/2010/main" val="364270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dirty="0" smtClean="0">
                <a:ea typeface="Tahoma" pitchFamily="34" charset="0"/>
              </a:rPr>
              <a:t>Važno</a:t>
            </a:r>
            <a:endParaRPr lang="hr-HR" sz="2400" dirty="0">
              <a:ea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13285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/>
          </a:p>
          <a:p>
            <a:endParaRPr lang="hr-HR"/>
          </a:p>
        </p:txBody>
      </p:sp>
      <p:sp>
        <p:nvSpPr>
          <p:cNvPr id="4" name="Rounded Rectangle 3"/>
          <p:cNvSpPr/>
          <p:nvPr/>
        </p:nvSpPr>
        <p:spPr bwMode="auto">
          <a:xfrm>
            <a:off x="1259632" y="2420889"/>
            <a:ext cx="6552728" cy="2304256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>
                <a:latin typeface="Tahoma" pitchFamily="34" charset="0"/>
                <a:ea typeface="Tahoma" pitchFamily="34" charset="0"/>
                <a:cs typeface="Tahoma" pitchFamily="34" charset="0"/>
              </a:rPr>
              <a:t>Ako je lista prioriteta dobro poredana, u slučaju gubitka mjesta ne treba poduzeti nikakvu dodatnu radnju, jer će kandidat biti raspoređen na sljedeći studij na koji bi po bodovima ušao u upisnu kvotu.</a:t>
            </a:r>
          </a:p>
        </p:txBody>
      </p:sp>
    </p:spTree>
    <p:extLst>
      <p:ext uri="{BB962C8B-B14F-4D97-AF65-F5344CB8AC3E}">
        <p14:creationId xmlns:p14="http://schemas.microsoft.com/office/powerpoint/2010/main" val="381894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04664"/>
            <a:ext cx="8856663" cy="963613"/>
          </a:xfrm>
        </p:spPr>
        <p:txBody>
          <a:bodyPr/>
          <a:lstStyle/>
          <a:p>
            <a:pPr algn="ctr"/>
            <a:r>
              <a:rPr lang="hr-HR" sz="2400" dirty="0" smtClean="0"/>
              <a:t>Važno</a:t>
            </a:r>
            <a:endParaRPr lang="hr-HR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59632" y="1916832"/>
            <a:ext cx="6408712" cy="172819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>
                <a:latin typeface="Tahoma" pitchFamily="34" charset="0"/>
                <a:cs typeface="Tahoma" pitchFamily="34" charset="0"/>
              </a:rPr>
              <a:t>V</a:t>
            </a:r>
            <a:r>
              <a:rPr lang="hr-HR" smtClean="0">
                <a:latin typeface="Tahoma" pitchFamily="34" charset="0"/>
                <a:cs typeface="Tahoma" pitchFamily="34" charset="0"/>
              </a:rPr>
              <a:t>ažno </a:t>
            </a:r>
            <a:r>
              <a:rPr lang="hr-HR">
                <a:latin typeface="Tahoma" pitchFamily="34" charset="0"/>
                <a:cs typeface="Tahoma" pitchFamily="34" charset="0"/>
              </a:rPr>
              <a:t>je da se na listi prioriteta nalaze samo oni studijski programi na kojima kandidati žele studirati odnosno oni koje su spremni </a:t>
            </a:r>
            <a:r>
              <a:rPr lang="hr-HR" smtClean="0">
                <a:latin typeface="Tahoma" pitchFamily="34" charset="0"/>
                <a:cs typeface="Tahoma" pitchFamily="34" charset="0"/>
              </a:rPr>
              <a:t>upisati.</a:t>
            </a:r>
            <a:endParaRPr lang="hr-HR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59632" y="4149080"/>
            <a:ext cx="6408712" cy="151216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Do 16.07.2013. </a:t>
            </a:r>
            <a:r>
              <a:rPr lang="hr-HR">
                <a:latin typeface="Tahoma" pitchFamily="34" charset="0"/>
                <a:ea typeface="Tahoma" pitchFamily="34" charset="0"/>
                <a:cs typeface="Tahoma" pitchFamily="34" charset="0"/>
              </a:rPr>
              <a:t>obavezno je izbrisati sve one studijske programe na kojima kandidat ne želi </a:t>
            </a:r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studirati.</a:t>
            </a:r>
            <a:endParaRPr lang="hr-H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227687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Kandidatima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koji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objavom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konačnih rang-lista </a:t>
            </a:r>
            <a:r>
              <a:rPr lang="hr-H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ostvare pravo </a:t>
            </a:r>
            <a:r>
              <a:rPr lang="hr-H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upisa na studijski program, </a:t>
            </a:r>
            <a:r>
              <a:rPr lang="hr-H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no ne upišu ga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visoko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učilište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može zaračunati </a:t>
            </a:r>
            <a:r>
              <a:rPr lang="hr-HR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oportunitetne</a:t>
            </a:r>
            <a:r>
              <a:rPr lang="hr-H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b="1" dirty="0">
                <a:latin typeface="Tahoma" pitchFamily="34" charset="0"/>
                <a:ea typeface="Tahoma" pitchFamily="34" charset="0"/>
                <a:cs typeface="Tahoma" pitchFamily="34" charset="0"/>
              </a:rPr>
              <a:t>troškove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nastale zbog nepopunjenoga upisnog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mjesta. 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21265" y="404664"/>
            <a:ext cx="88566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hr-HR" sz="2400" smtClean="0">
                <a:ea typeface="Tahoma" pitchFamily="34" charset="0"/>
              </a:rPr>
              <a:t>Važno</a:t>
            </a:r>
            <a:endParaRPr lang="hr-HR" sz="2400" dirty="0"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04664"/>
            <a:ext cx="8856663" cy="963613"/>
          </a:xfrm>
        </p:spPr>
        <p:txBody>
          <a:bodyPr/>
          <a:lstStyle/>
          <a:p>
            <a:pPr algn="ctr"/>
            <a:r>
              <a:rPr lang="hr-HR" sz="2400" dirty="0" smtClean="0"/>
              <a:t>Važno</a:t>
            </a:r>
            <a:endParaRPr lang="hr-HR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59632" y="1772816"/>
            <a:ext cx="6408712" cy="136815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dirty="0" smtClean="0">
                <a:latin typeface="Tahoma" pitchFamily="34" charset="0"/>
                <a:cs typeface="Tahoma" pitchFamily="34" charset="0"/>
              </a:rPr>
              <a:t>Nije potrebno brisati studije na kojima učenici ne ostvaruju pravo upisa, a koje su spremni upisati.</a:t>
            </a:r>
            <a:endParaRPr lang="hr-HR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573016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E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 (da)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H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A</a:t>
            </a:r>
          </a:p>
        </p:txBody>
      </p:sp>
      <p:sp>
        <p:nvSpPr>
          <p:cNvPr id="3" name="Right Brace 2"/>
          <p:cNvSpPr/>
          <p:nvPr/>
        </p:nvSpPr>
        <p:spPr bwMode="auto">
          <a:xfrm>
            <a:off x="3275856" y="3717032"/>
            <a:ext cx="144016" cy="5760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3307486" y="4797152"/>
            <a:ext cx="144016" cy="5760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383143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NIJE POTREBNO BRISATI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47971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NIJE POTREBNO BRISATI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66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-180528" y="2135993"/>
            <a:ext cx="8856662" cy="785813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b="1" dirty="0" smtClean="0">
                <a:ea typeface="Tahoma" pitchFamily="34" charset="0"/>
              </a:rPr>
              <a:t>Hvala na pozornosti!</a:t>
            </a:r>
          </a:p>
          <a:p>
            <a:pPr algn="ctr">
              <a:buFontTx/>
              <a:buNone/>
            </a:pPr>
            <a:endParaRPr lang="hr-HR" b="1" dirty="0" smtClean="0">
              <a:ea typeface="Tahoma" pitchFamily="34" charset="0"/>
            </a:endParaRPr>
          </a:p>
          <a:p>
            <a:pPr algn="ctr">
              <a:buFontTx/>
              <a:buNone/>
            </a:pPr>
            <a:endParaRPr lang="hr-HR" sz="1000" b="1" dirty="0" smtClean="0">
              <a:ea typeface="Tahoma" pitchFamily="34" charset="0"/>
            </a:endParaRPr>
          </a:p>
          <a:p>
            <a:pPr algn="ctr">
              <a:buFontTx/>
              <a:buNone/>
            </a:pPr>
            <a:r>
              <a:rPr lang="hr-HR" b="1" dirty="0" smtClean="0">
                <a:ea typeface="Tahoma" pitchFamily="34" charset="0"/>
              </a:rPr>
              <a:t>spu@</a:t>
            </a:r>
            <a:r>
              <a:rPr lang="hr-HR" b="1" dirty="0" err="1" smtClean="0">
                <a:ea typeface="Tahoma" pitchFamily="34" charset="0"/>
              </a:rPr>
              <a:t>azvo.hr</a:t>
            </a:r>
            <a:r>
              <a:rPr lang="hr-HR" b="1" dirty="0" smtClean="0">
                <a:ea typeface="Tahoma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hr-HR" b="1" smtClean="0">
                <a:ea typeface="Tahoma" pitchFamily="34" charset="0"/>
              </a:rPr>
              <a:t>01/6274-844</a:t>
            </a:r>
            <a:endParaRPr lang="hr-HR" b="1" dirty="0" smtClean="0">
              <a:ea typeface="Tahoma" pitchFamily="34" charset="0"/>
            </a:endParaRPr>
          </a:p>
          <a:p>
            <a:pPr algn="ctr">
              <a:buFontTx/>
              <a:buNone/>
            </a:pPr>
            <a:r>
              <a:rPr lang="hr-HR" b="1" dirty="0" smtClean="0">
                <a:ea typeface="Tahoma" pitchFamily="34" charset="0"/>
              </a:rPr>
              <a:t>www.studij.hr</a:t>
            </a:r>
          </a:p>
          <a:p>
            <a:pPr algn="ctr"/>
            <a:endParaRPr lang="hr-HR" b="1" dirty="0" smtClean="0">
              <a:ea typeface="Tahoma" pitchFamily="34" charset="0"/>
            </a:endParaRPr>
          </a:p>
          <a:p>
            <a:pPr algn="ctr">
              <a:buFontTx/>
              <a:buNone/>
            </a:pPr>
            <a:endParaRPr lang="hr-HR" b="1" dirty="0" smtClean="0">
              <a:ea typeface="Tahoma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7496" y="548680"/>
            <a:ext cx="8856663" cy="642937"/>
          </a:xfrm>
        </p:spPr>
        <p:txBody>
          <a:bodyPr/>
          <a:lstStyle/>
          <a:p>
            <a:pPr algn="ctr"/>
            <a:r>
              <a:rPr lang="hr-HR" sz="2400" dirty="0" smtClean="0"/>
              <a:t>Sadržaj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27584" y="1916832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Središnji prijavni ured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Prijava studija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Stvaranje rang lista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jednopredmetni studiji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dvopredmetni studiji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Važne obavijesti</a:t>
            </a:r>
          </a:p>
        </p:txBody>
      </p:sp>
    </p:spTree>
    <p:extLst>
      <p:ext uri="{BB962C8B-B14F-4D97-AF65-F5344CB8AC3E}">
        <p14:creationId xmlns:p14="http://schemas.microsoft.com/office/powerpoint/2010/main" val="41291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7496" y="548680"/>
            <a:ext cx="8856663" cy="642937"/>
          </a:xfrm>
        </p:spPr>
        <p:txBody>
          <a:bodyPr/>
          <a:lstStyle/>
          <a:p>
            <a:pPr algn="ctr"/>
            <a:r>
              <a:rPr lang="hr-HR" sz="2400" smtClean="0"/>
              <a:t>Središnji prijavni ured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6198" y="2237963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entralno mjesto za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prijave na studijske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programe u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Republici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Hrvatskoj   (</a:t>
            </a:r>
            <a:r>
              <a:rPr lang="hr-H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www.postani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hr-H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student.hr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221" y="3717032"/>
            <a:ext cx="7920880" cy="167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pruža informacije o uvjetima upisa na visoka učilišta u Republici Hrvatskoj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odgovoran za stvaranje rang-lista </a:t>
            </a:r>
          </a:p>
        </p:txBody>
      </p:sp>
      <p:sp>
        <p:nvSpPr>
          <p:cNvPr id="5" name="Rectangle 4"/>
          <p:cNvSpPr/>
          <p:nvPr/>
        </p:nvSpPr>
        <p:spPr>
          <a:xfrm>
            <a:off x="859412" y="1412776"/>
            <a:ext cx="7820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dirty="0"/>
              <a:t>osnovan pri Agenciji za znanost i visoko </a:t>
            </a:r>
            <a:r>
              <a:rPr lang="hr-HR" dirty="0" smtClean="0"/>
              <a:t>obrazovanje </a:t>
            </a:r>
            <a:r>
              <a:rPr lang="hr-HR" dirty="0"/>
              <a:t>u svibnju 2009. godine</a:t>
            </a:r>
          </a:p>
        </p:txBody>
      </p:sp>
    </p:spTree>
    <p:extLst>
      <p:ext uri="{BB962C8B-B14F-4D97-AF65-F5344CB8AC3E}">
        <p14:creationId xmlns:p14="http://schemas.microsoft.com/office/powerpoint/2010/main" val="41291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3816424"/>
          </a:xfrm>
        </p:spPr>
        <p:txBody>
          <a:bodyPr/>
          <a:lstStyle/>
          <a:p>
            <a:r>
              <a:rPr lang="hr-HR" sz="2400" dirty="0" smtClean="0">
                <a:ea typeface="Tahoma" pitchFamily="34" charset="0"/>
              </a:rPr>
              <a:t>Za ljetni upisni rok: do 16.07.2013.*</a:t>
            </a:r>
          </a:p>
          <a:p>
            <a:pPr marL="0" indent="0">
              <a:buNone/>
            </a:pPr>
            <a:r>
              <a:rPr lang="hr-HR" sz="2400" dirty="0" smtClean="0">
                <a:ea typeface="Tahoma" pitchFamily="34" charset="0"/>
              </a:rPr>
              <a:t>*ili do roka koji odredi visoko učilište ukoliko provodi dodatnu provjeru posebnih znanja, vještina i sposobnosti</a:t>
            </a:r>
          </a:p>
          <a:p>
            <a:pPr marL="0" indent="0">
              <a:buNone/>
            </a:pPr>
            <a:endParaRPr lang="hr-HR" sz="2400" dirty="0" smtClean="0">
              <a:ea typeface="Tahoma" pitchFamily="34" charset="0"/>
            </a:endParaRPr>
          </a:p>
          <a:p>
            <a:r>
              <a:rPr lang="vi-VN" sz="2400" dirty="0" smtClean="0">
                <a:ea typeface="Tahoma" pitchFamily="34" charset="0"/>
              </a:rPr>
              <a:t>Učenici </a:t>
            </a:r>
            <a:r>
              <a:rPr lang="vi-VN" sz="2400" dirty="0">
                <a:ea typeface="Tahoma" pitchFamily="34" charset="0"/>
              </a:rPr>
              <a:t>mogu prijaviti do 10 studijskih </a:t>
            </a:r>
            <a:r>
              <a:rPr lang="vi-VN" sz="2400" dirty="0" smtClean="0">
                <a:ea typeface="Tahoma" pitchFamily="34" charset="0"/>
              </a:rPr>
              <a:t>programa</a:t>
            </a:r>
            <a:r>
              <a:rPr lang="hr-HR" sz="2400" dirty="0" smtClean="0">
                <a:ea typeface="Tahoma" pitchFamily="34" charset="0"/>
              </a:rPr>
              <a:t>, dok kod prijave </a:t>
            </a:r>
            <a:r>
              <a:rPr lang="hr-HR" sz="2400" dirty="0" err="1" smtClean="0">
                <a:ea typeface="Tahoma" pitchFamily="34" charset="0"/>
              </a:rPr>
              <a:t>dvo</a:t>
            </a:r>
            <a:r>
              <a:rPr lang="vi-VN" sz="2400" dirty="0" smtClean="0">
                <a:ea typeface="Tahoma" pitchFamily="34" charset="0"/>
              </a:rPr>
              <a:t>predmetnih </a:t>
            </a:r>
            <a:r>
              <a:rPr lang="vi-VN" sz="2400" dirty="0">
                <a:ea typeface="Tahoma" pitchFamily="34" charset="0"/>
              </a:rPr>
              <a:t>studija istog visokog učilišta, moguće je prijaviti neograničen </a:t>
            </a:r>
            <a:r>
              <a:rPr lang="vi-VN" sz="2400" dirty="0" smtClean="0">
                <a:ea typeface="Tahoma" pitchFamily="34" charset="0"/>
              </a:rPr>
              <a:t>broj</a:t>
            </a:r>
            <a:r>
              <a:rPr lang="hr-HR" sz="2400" dirty="0" smtClean="0">
                <a:ea typeface="Tahoma" pitchFamily="34" charset="0"/>
              </a:rPr>
              <a:t> kombinacija</a:t>
            </a:r>
            <a:r>
              <a:rPr lang="vi-VN" sz="2400" dirty="0" smtClean="0">
                <a:ea typeface="Tahoma" pitchFamily="34" charset="0"/>
              </a:rPr>
              <a:t>*</a:t>
            </a:r>
            <a:endParaRPr lang="hr-HR" sz="2400" dirty="0" smtClean="0">
              <a:ea typeface="Tahoma" pitchFamily="34" charset="0"/>
            </a:endParaRPr>
          </a:p>
          <a:p>
            <a:pPr marL="0" indent="0">
              <a:buNone/>
            </a:pPr>
            <a:r>
              <a:rPr lang="vi-VN" sz="2400" dirty="0" smtClean="0">
                <a:ea typeface="Tahoma" pitchFamily="34" charset="0"/>
              </a:rPr>
              <a:t>*</a:t>
            </a:r>
            <a:r>
              <a:rPr lang="vi-VN" sz="2400" dirty="0">
                <a:ea typeface="Tahoma" pitchFamily="34" charset="0"/>
              </a:rPr>
              <a:t>osim u slučaju unaprijed određenih </a:t>
            </a:r>
            <a:r>
              <a:rPr lang="vi-VN" sz="2400" dirty="0" smtClean="0">
                <a:ea typeface="Tahoma" pitchFamily="34" charset="0"/>
              </a:rPr>
              <a:t>dvopredmetnih</a:t>
            </a:r>
            <a:r>
              <a:rPr lang="hr-HR" sz="2400" dirty="0" smtClean="0">
                <a:ea typeface="Tahoma" pitchFamily="34" charset="0"/>
              </a:rPr>
              <a:t> </a:t>
            </a:r>
            <a:r>
              <a:rPr lang="vi-VN" sz="2400" dirty="0" smtClean="0">
                <a:ea typeface="Tahoma" pitchFamily="34" charset="0"/>
              </a:rPr>
              <a:t>kombinacija</a:t>
            </a:r>
            <a:endParaRPr lang="vi-VN" sz="2400" dirty="0">
              <a:ea typeface="Tahoma" pitchFamily="34" charset="0"/>
            </a:endParaRPr>
          </a:p>
          <a:p>
            <a:pPr marL="0" indent="0">
              <a:buNone/>
            </a:pPr>
            <a:endParaRPr lang="hr-HR" sz="2400" dirty="0">
              <a:ea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Prijava studijskih programa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63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5915"/>
            <a:ext cx="8208912" cy="187220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>
                <a:ea typeface="Tahoma" pitchFamily="34" charset="0"/>
              </a:rPr>
              <a:t>Prioritete poredati prema redoslijedu želja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dirty="0" smtClean="0">
                <a:ea typeface="Tahoma" pitchFamily="34" charset="0"/>
              </a:rPr>
              <a:t>Na 1. prioritet potrebno je staviti studij koji učenik najviše želi upisati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Prioriteti studijskih programa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93171" y="450912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hr-HR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(ostvaruje pravo upisa)</a:t>
            </a:r>
          </a:p>
          <a:p>
            <a:pPr marL="457200" indent="-457200">
              <a:buFontTx/>
              <a:buAutoNum type="arabicPeriod"/>
            </a:pPr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B (najviše želi upisati)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401" y="450912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hr-H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D (najviše želi upisati)</a:t>
            </a:r>
            <a:endParaRPr lang="hr-H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(ostvaruje pravo upisa)</a:t>
            </a:r>
            <a:endParaRPr lang="hr-HR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9191" y="353410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Ispravno poredani prioriteti</a:t>
            </a:r>
            <a:endParaRPr lang="hr-HR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358181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Neispravno poredani prioriteti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5663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708920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Medicina 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Fizioterapija    (ostvaruje pravo upisa)</a:t>
            </a:r>
            <a:endParaRPr lang="hr-HR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Dentalna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medicina         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(izvan upisne kvote)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Sestrinstvo         (unutar upisne kvote)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2161" y="2740278"/>
            <a:ext cx="3851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Medicina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Sestrinstvo     (</a:t>
            </a:r>
            <a:r>
              <a:rPr lang="hr-HR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ostvaruje pravo upisa)</a:t>
            </a:r>
            <a:endParaRPr lang="hr-HR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Fizioterapija       (unutar upisne kvote)</a:t>
            </a: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smtClean="0">
                <a:latin typeface="Tahoma" pitchFamily="34" charset="0"/>
                <a:ea typeface="Tahoma" pitchFamily="34" charset="0"/>
                <a:cs typeface="Tahoma" pitchFamily="34" charset="0"/>
              </a:rPr>
              <a:t>Dentalna medicina (izvan </a:t>
            </a:r>
            <a:r>
              <a:rPr lang="hr-HR">
                <a:latin typeface="Tahoma" pitchFamily="34" charset="0"/>
                <a:ea typeface="Tahoma" pitchFamily="34" charset="0"/>
                <a:cs typeface="Tahoma" pitchFamily="34" charset="0"/>
              </a:rPr>
              <a:t>upisne kvote)</a:t>
            </a:r>
          </a:p>
          <a:p>
            <a:pPr marL="457200" indent="-457200">
              <a:buAutoNum type="arabicPeriod"/>
            </a:pP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Elbow Connector 7"/>
          <p:cNvCxnSpPr/>
          <p:nvPr/>
        </p:nvCxnSpPr>
        <p:spPr bwMode="auto">
          <a:xfrm flipV="1">
            <a:off x="2934661" y="3356992"/>
            <a:ext cx="2167500" cy="1511616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263770" y="165208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Prije promjene prioriteta</a:t>
            </a:r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5004048" y="162879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Nakon promjene prioriteta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6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77775" y="1411077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Iva</a:t>
            </a: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A</a:t>
            </a: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D (da)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E</a:t>
            </a:r>
          </a:p>
          <a:p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Minus 10"/>
          <p:cNvSpPr/>
          <p:nvPr/>
        </p:nvSpPr>
        <p:spPr bwMode="auto">
          <a:xfrm>
            <a:off x="630192" y="2276872"/>
            <a:ext cx="2069600" cy="144016"/>
          </a:xfrm>
          <a:prstGeom prst="mathMinus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8887" y="1447665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Marko</a:t>
            </a: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D</a:t>
            </a: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(da)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A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B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</a:p>
        </p:txBody>
      </p:sp>
      <p:sp>
        <p:nvSpPr>
          <p:cNvPr id="12" name="Notched Right Arrow 11"/>
          <p:cNvSpPr/>
          <p:nvPr/>
        </p:nvSpPr>
        <p:spPr bwMode="auto">
          <a:xfrm>
            <a:off x="5292080" y="2760503"/>
            <a:ext cx="432048" cy="234637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34817" y="1561115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Marko</a:t>
            </a: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(da)</a:t>
            </a:r>
            <a:endParaRPr lang="hr-HR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hr-H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Studij </a:t>
            </a:r>
            <a:r>
              <a:rPr lang="hr-H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endParaRPr lang="hr-HR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A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B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45546" y="332656"/>
            <a:ext cx="88566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30330" y="3869439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</a:t>
            </a: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B</a:t>
            </a: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E</a:t>
            </a: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(da)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18693" y="3885902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</a:t>
            </a:r>
          </a:p>
          <a:p>
            <a:pPr marL="457200" indent="-457200">
              <a:buFontTx/>
              <a:buAutoNum type="arabicPeriod"/>
            </a:pPr>
            <a:r>
              <a:rPr lang="hr-HR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B</a:t>
            </a:r>
          </a:p>
          <a:p>
            <a:pPr marL="457200" indent="-457200">
              <a:buAutoNum type="arabicPeriod"/>
            </a:pPr>
            <a:r>
              <a:rPr lang="hr-HR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Studij E (da)</a:t>
            </a:r>
          </a:p>
          <a:p>
            <a:pPr marL="457200" indent="-457200">
              <a:buAutoNum type="arabicPeriod"/>
            </a:pPr>
            <a:r>
              <a:rPr lang="hr-H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C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Studij H</a:t>
            </a:r>
          </a:p>
        </p:txBody>
      </p:sp>
      <p:sp>
        <p:nvSpPr>
          <p:cNvPr id="14" name="Notched Right Arrow 13"/>
          <p:cNvSpPr/>
          <p:nvPr/>
        </p:nvSpPr>
        <p:spPr bwMode="auto">
          <a:xfrm>
            <a:off x="3895916" y="4859802"/>
            <a:ext cx="432048" cy="234637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4268" y="6237312"/>
            <a:ext cx="41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„da” = ostvaruje pravo upisa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09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 animBg="1"/>
      <p:bldP spid="19" grpId="0"/>
      <p:bldP spid="12" grpId="0" animBg="1"/>
      <p:bldP spid="20" grpId="0"/>
      <p:bldP spid="9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"/>
          <a:stretch/>
        </p:blipFill>
        <p:spPr bwMode="auto">
          <a:xfrm>
            <a:off x="467544" y="1628799"/>
            <a:ext cx="8150760" cy="425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 bwMode="auto">
          <a:xfrm>
            <a:off x="539552" y="4414336"/>
            <a:ext cx="2412268" cy="90395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663" cy="963613"/>
          </a:xfrm>
        </p:spPr>
        <p:txBody>
          <a:bodyPr/>
          <a:lstStyle/>
          <a:p>
            <a:pPr algn="ctr"/>
            <a:r>
              <a:rPr lang="hr-HR" sz="2400" smtClean="0"/>
              <a:t>Stvaranje rang-lista</a:t>
            </a:r>
            <a:endParaRPr lang="hr-HR" sz="2400" dirty="0"/>
          </a:p>
        </p:txBody>
      </p:sp>
      <p:sp>
        <p:nvSpPr>
          <p:cNvPr id="3" name="Rectangle 2"/>
          <p:cNvSpPr/>
          <p:nvPr/>
        </p:nvSpPr>
        <p:spPr>
          <a:xfrm>
            <a:off x="1043608" y="2276872"/>
            <a:ext cx="69127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2000">
                <a:latin typeface="Tahoma" pitchFamily="34" charset="0"/>
                <a:ea typeface="Tahoma" pitchFamily="34" charset="0"/>
                <a:cs typeface="Tahoma" pitchFamily="34" charset="0"/>
              </a:rPr>
              <a:t>Kod dvopredmetnih studija </a:t>
            </a:r>
            <a:r>
              <a:rPr lang="hr-HR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 </a:t>
            </a:r>
            <a:r>
              <a:rPr lang="hr-HR" sz="2000">
                <a:latin typeface="Tahoma" pitchFamily="34" charset="0"/>
                <a:ea typeface="Tahoma" pitchFamily="34" charset="0"/>
                <a:cs typeface="Tahoma" pitchFamily="34" charset="0"/>
              </a:rPr>
              <a:t>ostaje na rang-listi unutar </a:t>
            </a:r>
            <a:r>
              <a:rPr lang="hr-HR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upisne </a:t>
            </a:r>
            <a:r>
              <a:rPr lang="hr-HR" sz="2000">
                <a:latin typeface="Tahoma" pitchFamily="34" charset="0"/>
                <a:ea typeface="Tahoma" pitchFamily="34" charset="0"/>
                <a:cs typeface="Tahoma" pitchFamily="34" charset="0"/>
              </a:rPr>
              <a:t>kvote samo ako se nalazi</a:t>
            </a:r>
            <a:r>
              <a:rPr lang="hr-HR" sz="2000" b="1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r-HR" sz="2000" b="1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unutar </a:t>
            </a:r>
            <a:r>
              <a:rPr lang="hr-HR" sz="2000" b="1">
                <a:latin typeface="Tahoma" pitchFamily="34" charset="0"/>
                <a:ea typeface="Tahoma" pitchFamily="34" charset="0"/>
                <a:cs typeface="Tahoma" pitchFamily="34" charset="0"/>
              </a:rPr>
              <a:t>upisne kvote i na drugomu </a:t>
            </a:r>
            <a:r>
              <a:rPr lang="hr-HR" sz="20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kompatibilnomu dvopredmetnom </a:t>
            </a:r>
            <a:r>
              <a:rPr lang="hr-HR" sz="2000" b="1">
                <a:latin typeface="Tahoma" pitchFamily="34" charset="0"/>
                <a:ea typeface="Tahoma" pitchFamily="34" charset="0"/>
                <a:cs typeface="Tahoma" pitchFamily="34" charset="0"/>
              </a:rPr>
              <a:t>studiju</a:t>
            </a:r>
            <a:r>
              <a:rPr lang="hr-HR" sz="20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hr-HR" sz="200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tj</a:t>
            </a:r>
            <a:r>
              <a:rPr lang="hr-HR" sz="2000">
                <a:latin typeface="Tahoma" pitchFamily="34" charset="0"/>
                <a:ea typeface="Tahoma" pitchFamily="34" charset="0"/>
                <a:cs typeface="Tahoma" pitchFamily="34" charset="0"/>
              </a:rPr>
              <a:t>. na studiju koji se može studirati u kombinaciji s prvim.</a:t>
            </a:r>
          </a:p>
        </p:txBody>
      </p:sp>
    </p:spTree>
    <p:extLst>
      <p:ext uri="{BB962C8B-B14F-4D97-AF65-F5344CB8AC3E}">
        <p14:creationId xmlns:p14="http://schemas.microsoft.com/office/powerpoint/2010/main" val="26364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007 PowerPlugs Favorite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siness007 PowerPlugs Favorites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007 PowerPlugs Favorite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007 PowerPlugs Favorites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007 PowerPlugs Favorites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007 PowerPlugs Favorites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007 PowerPlugs Favorite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007 PowerPlugs Favorite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007 PowerPlugs Favorite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rijeka sastanak koordinatori 1_2010</Template>
  <TotalTime>8654</TotalTime>
  <Words>839</Words>
  <Application>Microsoft Office PowerPoint</Application>
  <PresentationFormat>Prikaz na zaslonu (4:3)</PresentationFormat>
  <Paragraphs>209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Business007 PowerPlugs Favorites 2</vt:lpstr>
      <vt:lpstr>Agencija za znanost i visoko obrazovanje</vt:lpstr>
      <vt:lpstr>Sadržaj</vt:lpstr>
      <vt:lpstr>Središnji prijavni ured</vt:lpstr>
      <vt:lpstr>Prijava studijskih programa</vt:lpstr>
      <vt:lpstr>Prioriteti studijskih programa</vt:lpstr>
      <vt:lpstr>Stvaranje rang-lista</vt:lpstr>
      <vt:lpstr>PowerPointova prezentacija</vt:lpstr>
      <vt:lpstr>Stvaranje rang-lista</vt:lpstr>
      <vt:lpstr>Stvaranje rang-lista</vt:lpstr>
      <vt:lpstr>Stvaranje rang-lista</vt:lpstr>
      <vt:lpstr>Stvaranje rang-lista</vt:lpstr>
      <vt:lpstr>Stvaranje rang-lista</vt:lpstr>
      <vt:lpstr>Rang-liste</vt:lpstr>
      <vt:lpstr>Važno</vt:lpstr>
      <vt:lpstr>Važno</vt:lpstr>
      <vt:lpstr>Važno</vt:lpstr>
      <vt:lpstr>PowerPointova prezentacija</vt:lpstr>
      <vt:lpstr>Važno</vt:lpstr>
      <vt:lpstr>PowerPointova prezentacija</vt:lpstr>
    </vt:vector>
  </TitlesOfParts>
  <Company>AZVO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Središnji prijavni ured</dc:title>
  <dc:creator>ikrznar</dc:creator>
  <cp:lastModifiedBy>Dukić</cp:lastModifiedBy>
  <cp:revision>687</cp:revision>
  <cp:lastPrinted>2012-03-09T14:17:20Z</cp:lastPrinted>
  <dcterms:created xsi:type="dcterms:W3CDTF">2009-02-09T10:37:15Z</dcterms:created>
  <dcterms:modified xsi:type="dcterms:W3CDTF">2013-05-04T21:16:31Z</dcterms:modified>
</cp:coreProperties>
</file>