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9"/>
  </p:notesMasterIdLst>
  <p:sldIdLst>
    <p:sldId id="256" r:id="rId2"/>
    <p:sldId id="258" r:id="rId3"/>
    <p:sldId id="257" r:id="rId4"/>
    <p:sldId id="259" r:id="rId5"/>
    <p:sldId id="262" r:id="rId6"/>
    <p:sldId id="261" r:id="rId7"/>
    <p:sldId id="260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2" r:id="rId17"/>
    <p:sldId id="270" r:id="rId18"/>
    <p:sldId id="287" r:id="rId19"/>
    <p:sldId id="283" r:id="rId20"/>
    <p:sldId id="272" r:id="rId21"/>
    <p:sldId id="271" r:id="rId22"/>
    <p:sldId id="273" r:id="rId23"/>
    <p:sldId id="274" r:id="rId24"/>
    <p:sldId id="275" r:id="rId25"/>
    <p:sldId id="276" r:id="rId26"/>
    <p:sldId id="277" r:id="rId27"/>
    <p:sldId id="288" r:id="rId28"/>
    <p:sldId id="286" r:id="rId29"/>
    <p:sldId id="285" r:id="rId30"/>
    <p:sldId id="290" r:id="rId31"/>
    <p:sldId id="291" r:id="rId32"/>
    <p:sldId id="278" r:id="rId33"/>
    <p:sldId id="280" r:id="rId34"/>
    <p:sldId id="281" r:id="rId35"/>
    <p:sldId id="282" r:id="rId36"/>
    <p:sldId id="284" r:id="rId37"/>
    <p:sldId id="289" r:id="rId3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55617-71AB-4D4C-8CF7-F7070B54869E}" type="datetimeFigureOut">
              <a:rPr lang="sr-Latn-CS" smtClean="0"/>
              <a:pPr/>
              <a:t>16.10.2011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81255-2278-4F88-B871-5E68847BD9B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787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(that's just the operator's console, here's the rest of its 33 foot length:)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1255-2278-4F88-B871-5E68847BD9B0}" type="slidenum">
              <a:rPr lang="hr-HR" smtClean="0"/>
              <a:pPr/>
              <a:t>27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ut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avokut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avokut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avokut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avokut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jeni pravokut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jeni pravokut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avokut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4F18D7D-AB57-46F9-8585-5059D65049D6}" type="datetimeFigureOut">
              <a:rPr lang="sr-Latn-CS" smtClean="0"/>
              <a:pPr/>
              <a:t>16.10.2011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8C34B8F-2AFC-4E84-9167-01D6E6B201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8D7D-AB57-46F9-8585-5059D65049D6}" type="datetimeFigureOut">
              <a:rPr lang="sr-Latn-CS" smtClean="0"/>
              <a:pPr/>
              <a:t>16.10.2011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B8F-2AFC-4E84-9167-01D6E6B201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8D7D-AB57-46F9-8585-5059D65049D6}" type="datetimeFigureOut">
              <a:rPr lang="sr-Latn-CS" smtClean="0"/>
              <a:pPr/>
              <a:t>16.10.2011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B8F-2AFC-4E84-9167-01D6E6B201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8D7D-AB57-46F9-8585-5059D65049D6}" type="datetimeFigureOut">
              <a:rPr lang="sr-Latn-CS" smtClean="0"/>
              <a:pPr/>
              <a:t>16.10.2011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B8F-2AFC-4E84-9167-01D6E6B201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8D7D-AB57-46F9-8585-5059D65049D6}" type="datetimeFigureOut">
              <a:rPr lang="sr-Latn-CS" smtClean="0"/>
              <a:pPr/>
              <a:t>16.10.2011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B8F-2AFC-4E84-9167-01D6E6B201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8D7D-AB57-46F9-8585-5059D65049D6}" type="datetimeFigureOut">
              <a:rPr lang="sr-Latn-CS" smtClean="0"/>
              <a:pPr/>
              <a:t>16.10.2011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B8F-2AFC-4E84-9167-01D6E6B201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datum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F18D7D-AB57-46F9-8585-5059D65049D6}" type="datetimeFigureOut">
              <a:rPr lang="sr-Latn-CS" smtClean="0"/>
              <a:pPr/>
              <a:t>16.10.2011</a:t>
            </a:fld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C34B8F-2AFC-4E84-9167-01D6E6B201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4F18D7D-AB57-46F9-8585-5059D65049D6}" type="datetimeFigureOut">
              <a:rPr lang="sr-Latn-CS" smtClean="0"/>
              <a:pPr/>
              <a:t>16.10.2011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8C34B8F-2AFC-4E84-9167-01D6E6B201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8D7D-AB57-46F9-8585-5059D65049D6}" type="datetimeFigureOut">
              <a:rPr lang="sr-Latn-CS" smtClean="0"/>
              <a:pPr/>
              <a:t>16.10.2011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B8F-2AFC-4E84-9167-01D6E6B201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8D7D-AB57-46F9-8585-5059D65049D6}" type="datetimeFigureOut">
              <a:rPr lang="sr-Latn-CS" smtClean="0"/>
              <a:pPr/>
              <a:t>16.10.2011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B8F-2AFC-4E84-9167-01D6E6B201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8D7D-AB57-46F9-8585-5059D65049D6}" type="datetimeFigureOut">
              <a:rPr lang="sr-Latn-CS" smtClean="0"/>
              <a:pPr/>
              <a:t>16.10.2011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B8F-2AFC-4E84-9167-01D6E6B201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ut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avokut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avokut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jeni pravokut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jeni pravokut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avokut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avokut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avokut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avokut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avokut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4F18D7D-AB57-46F9-8585-5059D65049D6}" type="datetimeFigureOut">
              <a:rPr lang="sr-Latn-CS" smtClean="0"/>
              <a:pPr/>
              <a:t>16.10.2011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8C34B8F-2AFC-4E84-9167-01D6E6B201B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" y="1357299"/>
            <a:ext cx="8458200" cy="2514614"/>
          </a:xfrm>
        </p:spPr>
        <p:txBody>
          <a:bodyPr>
            <a:noAutofit/>
          </a:bodyPr>
          <a:lstStyle/>
          <a:p>
            <a:r>
              <a:rPr lang="hr-HR" sz="7200" dirty="0" smtClean="0"/>
              <a:t>POVIJESNI RAZVOJ RAČUNALA</a:t>
            </a:r>
            <a:endParaRPr lang="hr-HR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178595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1642. Blaise Pascal je izradio mehanički kalkulator, tzv. Pascalinu, koji je radila pomoću zupčanika. Mnogi povjesničari ovaj kalkulator smatraju prvim pravim mehaničkim računalom.</a:t>
            </a:r>
            <a:endParaRPr lang="hr-HR" dirty="0"/>
          </a:p>
        </p:txBody>
      </p:sp>
      <p:pic>
        <p:nvPicPr>
          <p:cNvPr id="4" name="Slika 3" descr="Pascali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693286"/>
            <a:ext cx="6190835" cy="37653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2214578"/>
          </a:xfrm>
        </p:spPr>
        <p:txBody>
          <a:bodyPr>
            <a:normAutofit/>
          </a:bodyPr>
          <a:lstStyle/>
          <a:p>
            <a:r>
              <a:rPr lang="hr-HR" dirty="0" smtClean="0"/>
              <a:t>1671. </a:t>
            </a:r>
            <a:r>
              <a:rPr lang="hr-HR" dirty="0" err="1" smtClean="0"/>
              <a:t>Gottfried</a:t>
            </a:r>
            <a:r>
              <a:rPr lang="hr-HR" dirty="0" smtClean="0"/>
              <a:t> Wilhelm </a:t>
            </a:r>
            <a:r>
              <a:rPr lang="hr-HR" dirty="0" err="1" smtClean="0"/>
              <a:t>Von</a:t>
            </a:r>
            <a:r>
              <a:rPr lang="hr-HR" dirty="0" smtClean="0"/>
              <a:t> </a:t>
            </a:r>
            <a:r>
              <a:rPr lang="hr-HR" dirty="0" err="1" smtClean="0"/>
              <a:t>Leibnitz</a:t>
            </a:r>
            <a:r>
              <a:rPr lang="hr-HR" dirty="0" smtClean="0"/>
              <a:t> je na temelju Pascalovog stroja izradio malo napredniji mehanički kalkulator, koji je također radio na principu zupčanika.</a:t>
            </a:r>
            <a:endParaRPr lang="hr-HR" dirty="0"/>
          </a:p>
        </p:txBody>
      </p:sp>
      <p:pic>
        <p:nvPicPr>
          <p:cNvPr id="4" name="Slika 3" descr="Leibnit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5" y="2714620"/>
            <a:ext cx="8637569" cy="40697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171451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Prvi uspješni komercijalni kalkulator koji se proizveo u većem broju primjeraka (ukupno oko </a:t>
            </a:r>
            <a:r>
              <a:rPr lang="hr-HR" dirty="0"/>
              <a:t>5</a:t>
            </a:r>
            <a:r>
              <a:rPr lang="hr-HR" dirty="0" smtClean="0"/>
              <a:t> </a:t>
            </a:r>
            <a:r>
              <a:rPr lang="hr-HR" dirty="0" smtClean="0"/>
              <a:t>000 komada) izradio je 1820. Charles Thomas Xavier</a:t>
            </a:r>
            <a:endParaRPr lang="hr-HR" dirty="0"/>
          </a:p>
        </p:txBody>
      </p:sp>
      <p:pic>
        <p:nvPicPr>
          <p:cNvPr id="4" name="Slika 3" descr="arithmomet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104063"/>
            <a:ext cx="6072190" cy="46958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Diferencijalni stro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953" y="2976470"/>
            <a:ext cx="5833261" cy="388153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292895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Pravu revoluciju u svijetu računala  napravio je Charles </a:t>
            </a:r>
            <a:r>
              <a:rPr lang="hr-HR" sz="2400" dirty="0" err="1" smtClean="0"/>
              <a:t>Babbage</a:t>
            </a:r>
            <a:r>
              <a:rPr lang="hr-HR" sz="2400" dirty="0" smtClean="0"/>
              <a:t>. On je </a:t>
            </a:r>
            <a:r>
              <a:rPr lang="hr-HR" sz="2400" b="1" dirty="0" smtClean="0"/>
              <a:t>1822</a:t>
            </a:r>
            <a:r>
              <a:rPr lang="hr-HR" sz="2400" dirty="0" smtClean="0"/>
              <a:t>. godine počeo s izradom tzv. Diferencijalnog stroja. Ovaj stroj je trebao biti </a:t>
            </a:r>
            <a:r>
              <a:rPr lang="hr-HR" sz="2400" dirty="0" smtClean="0"/>
              <a:t>kalkulator </a:t>
            </a:r>
            <a:r>
              <a:rPr lang="hr-HR" sz="2400" dirty="0" smtClean="0"/>
              <a:t>koji je trebao </a:t>
            </a:r>
            <a:r>
              <a:rPr lang="hr-HR" sz="2400" dirty="0" smtClean="0"/>
              <a:t>rješavati i druge funkcije (</a:t>
            </a:r>
            <a:r>
              <a:rPr lang="hr-HR" sz="2400" dirty="0" smtClean="0"/>
              <a:t>uz računanje osnovnih </a:t>
            </a:r>
            <a:r>
              <a:rPr lang="hr-HR" sz="2400" dirty="0" smtClean="0"/>
              <a:t>računskih </a:t>
            </a:r>
            <a:r>
              <a:rPr lang="hr-HR" sz="2400" dirty="0" smtClean="0"/>
              <a:t>operacija).</a:t>
            </a:r>
            <a:endParaRPr lang="hr-H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Analytical Eng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844824"/>
            <a:ext cx="5929322" cy="4632628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4042792" cy="499266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hr-HR" sz="1800" dirty="0"/>
          </a:p>
          <a:p>
            <a:r>
              <a:rPr lang="hr-HR" sz="1800" dirty="0"/>
              <a:t>Kao osnovnu bazu koristio je binarni brojevni </a:t>
            </a:r>
            <a:r>
              <a:rPr lang="hr-HR" sz="1800" dirty="0" smtClean="0"/>
              <a:t>sustav</a:t>
            </a:r>
            <a:endParaRPr lang="hr-HR" sz="1800" dirty="0"/>
          </a:p>
          <a:p>
            <a:r>
              <a:rPr lang="hr-HR" sz="1800" dirty="0"/>
              <a:t>Imao je ulazno-izlaznu jedinicu: jedinicu za unos podataka, odnosno za ispis istih</a:t>
            </a:r>
          </a:p>
          <a:p>
            <a:r>
              <a:rPr lang="hr-HR" sz="1800" dirty="0"/>
              <a:t>Jedinica za pohranjivanje podatka: bušene </a:t>
            </a:r>
            <a:r>
              <a:rPr lang="hr-HR" sz="1800" dirty="0" smtClean="0"/>
              <a:t>kartice</a:t>
            </a:r>
            <a:endParaRPr lang="hr-HR" sz="1800" dirty="0"/>
          </a:p>
          <a:p>
            <a:r>
              <a:rPr lang="hr-HR" sz="1800" dirty="0"/>
              <a:t>Centralna jedinica za obradu podataka: tzv. procesor</a:t>
            </a:r>
          </a:p>
          <a:p>
            <a:r>
              <a:rPr lang="hr-HR" sz="1800" dirty="0"/>
              <a:t>Programski </a:t>
            </a:r>
            <a:r>
              <a:rPr lang="hr-HR" sz="1800" dirty="0" smtClean="0"/>
              <a:t>jezik</a:t>
            </a:r>
            <a:endParaRPr lang="hr-HR" sz="1800" dirty="0">
              <a:effectLst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323529" y="83671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1933</a:t>
            </a:r>
            <a:r>
              <a:rPr lang="hr-HR" dirty="0"/>
              <a:t>. počeo je s izradom još boljeg stroja, tzv. Analitičkog. Analitički stroj se sastojao od sljedećih dijelova: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jacquardcar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4593272"/>
            <a:ext cx="3071834" cy="2075286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5043494" cy="5500726"/>
          </a:xfrm>
        </p:spPr>
        <p:txBody>
          <a:bodyPr/>
          <a:lstStyle/>
          <a:p>
            <a:r>
              <a:rPr lang="hr-HR" dirty="0" smtClean="0"/>
              <a:t>Francuz Joseph Marie Jacquard je na izradi naprednog stroja za tkanje tkanina ugradio mehanizam za automatsko tkanje dezena tkanina. Ovaj stroj je predstavlja prvo programabilno “računalo” u povijesti.</a:t>
            </a:r>
            <a:endParaRPr lang="hr-HR" dirty="0"/>
          </a:p>
        </p:txBody>
      </p:sp>
      <p:pic>
        <p:nvPicPr>
          <p:cNvPr id="5" name="Slika 4" descr="jacquard-loom_3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291" y="1000108"/>
            <a:ext cx="3516460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" y="476671"/>
            <a:ext cx="4778626" cy="637150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520078"/>
            <a:ext cx="4176464" cy="630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5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7972452" cy="157163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1884. izrađeno je prvo računalo namijenjeno obradi podataka, tzv. Tabulator. Izradio ga je Herman </a:t>
            </a:r>
            <a:r>
              <a:rPr lang="hr-HR" dirty="0" err="1" smtClean="0"/>
              <a:t>Hollerith</a:t>
            </a:r>
            <a:r>
              <a:rPr lang="hr-HR" dirty="0" smtClean="0"/>
              <a:t>, a koristilo se za razvrstavanje bušenih kartica.</a:t>
            </a:r>
            <a:endParaRPr lang="hr-HR" dirty="0"/>
          </a:p>
        </p:txBody>
      </p:sp>
      <p:pic>
        <p:nvPicPr>
          <p:cNvPr id="4" name="Slika 3" descr="tabula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062003"/>
            <a:ext cx="5429288" cy="4706200"/>
          </a:xfrm>
          <a:prstGeom prst="rect">
            <a:avLst/>
          </a:prstGeom>
        </p:spPr>
      </p:pic>
      <p:pic>
        <p:nvPicPr>
          <p:cNvPr id="5" name="Slika 4" descr="8e0a0228b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928934"/>
            <a:ext cx="3357586" cy="16449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computersciencelab.com/ComputerHistory/HtmlHelp/Images2/UnivacCar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3"/>
            <a:ext cx="7324210" cy="3286149"/>
          </a:xfrm>
          <a:prstGeom prst="rect">
            <a:avLst/>
          </a:prstGeom>
          <a:noFill/>
        </p:spPr>
      </p:pic>
      <p:pic>
        <p:nvPicPr>
          <p:cNvPr id="45060" name="Picture 4" descr="http://www.computersciencelab.com/ComputerHistory/HtmlHelp/Images2/PunchC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0704" y="4071942"/>
            <a:ext cx="6303296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4186238" cy="64294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Stroj za bušenje kartica</a:t>
            </a:r>
            <a:endParaRPr lang="hr-HR" dirty="0"/>
          </a:p>
        </p:txBody>
      </p:sp>
      <p:pic>
        <p:nvPicPr>
          <p:cNvPr id="2050" name="Picture 2" descr="http://www.computersciencelab.com/ComputerHistory/HtmlHelp/Images2/Keypu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7786742" cy="5191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smtClean="0"/>
              <a:t>POČETCI</a:t>
            </a:r>
            <a:endParaRPr lang="hr-HR" sz="7200" dirty="0"/>
          </a:p>
        </p:txBody>
      </p:sp>
      <p:pic>
        <p:nvPicPr>
          <p:cNvPr id="3" name="Slika 2" descr="antikythera_mechan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4143380"/>
            <a:ext cx="2428892" cy="25751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250033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Krajem 19. i prvom polovicom 20. stoljeća izrađivala su se razna mehanička računala. Nerijetko i u serijama od po nekoliko desetaka tisuća komada istog stroja.</a:t>
            </a:r>
            <a:endParaRPr lang="hr-HR" sz="3200" dirty="0"/>
          </a:p>
        </p:txBody>
      </p:sp>
      <p:pic>
        <p:nvPicPr>
          <p:cNvPr id="4" name="Slika 3" descr="calcorex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562"/>
            <a:ext cx="3292268" cy="2786082"/>
          </a:xfrm>
          <a:prstGeom prst="rect">
            <a:avLst/>
          </a:prstGeom>
        </p:spPr>
      </p:pic>
      <p:pic>
        <p:nvPicPr>
          <p:cNvPr id="5" name="Slika 4" descr="brunsvi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000372"/>
            <a:ext cx="2639577" cy="1857388"/>
          </a:xfrm>
          <a:prstGeom prst="rect">
            <a:avLst/>
          </a:prstGeom>
        </p:spPr>
      </p:pic>
      <p:pic>
        <p:nvPicPr>
          <p:cNvPr id="7" name="Slika 6" descr="Brunsviga10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327386"/>
            <a:ext cx="3786182" cy="35306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6000" dirty="0" smtClean="0"/>
              <a:t>ELEKTRIČNA DIGITALNA RAČUNALA</a:t>
            </a:r>
            <a:endParaRPr lang="hr-HR" sz="6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AB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146082"/>
            <a:ext cx="5572163" cy="364112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2428892"/>
          </a:xfrm>
        </p:spPr>
        <p:txBody>
          <a:bodyPr vert="horz">
            <a:normAutofit lnSpcReduction="10000"/>
          </a:bodyPr>
          <a:lstStyle/>
          <a:p>
            <a:pPr marL="0">
              <a:buNone/>
            </a:pPr>
            <a:r>
              <a:rPr lang="hr-HR" sz="3200" dirty="0" smtClean="0"/>
              <a:t>Prvo električno računalo izradili su 1939. </a:t>
            </a:r>
            <a:r>
              <a:rPr lang="hr-HR" sz="3200" dirty="0" err="1" smtClean="0"/>
              <a:t>John</a:t>
            </a:r>
            <a:r>
              <a:rPr lang="hr-HR" sz="3200" dirty="0" smtClean="0"/>
              <a:t> Vincent </a:t>
            </a:r>
            <a:r>
              <a:rPr lang="hr-HR" sz="3200" dirty="0" err="1" smtClean="0"/>
              <a:t>Atanasoff</a:t>
            </a:r>
            <a:r>
              <a:rPr lang="hr-HR" sz="3200" dirty="0" smtClean="0"/>
              <a:t> i </a:t>
            </a:r>
            <a:r>
              <a:rPr lang="hr-HR" sz="3200" dirty="0" err="1" smtClean="0"/>
              <a:t>Clifford</a:t>
            </a:r>
            <a:r>
              <a:rPr lang="hr-HR" sz="3200" dirty="0" smtClean="0"/>
              <a:t> Berry. Računalo poznatije kao ABC je radilo u binarnom sustavu, te je sve računalne operacije izvršavalo električnim putem.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7972452" cy="1571636"/>
          </a:xfrm>
        </p:spPr>
        <p:txBody>
          <a:bodyPr/>
          <a:lstStyle/>
          <a:p>
            <a:r>
              <a:rPr lang="hr-HR" dirty="0" smtClean="0"/>
              <a:t>1942. </a:t>
            </a:r>
            <a:r>
              <a:rPr lang="hr-HR" dirty="0" err="1" smtClean="0"/>
              <a:t>Konrad</a:t>
            </a:r>
            <a:r>
              <a:rPr lang="hr-HR" dirty="0" smtClean="0"/>
              <a:t> </a:t>
            </a:r>
            <a:r>
              <a:rPr lang="hr-HR" dirty="0" err="1" smtClean="0"/>
              <a:t>Zuse</a:t>
            </a:r>
            <a:r>
              <a:rPr lang="hr-HR" dirty="0" smtClean="0"/>
              <a:t> je izradio elektro-mehaničko računalo Z3. Računalo je radilo pomoću bušene filmske trake.</a:t>
            </a:r>
            <a:endParaRPr lang="hr-HR" dirty="0"/>
          </a:p>
        </p:txBody>
      </p:sp>
      <p:pic>
        <p:nvPicPr>
          <p:cNvPr id="4" name="Slika 3" descr="Z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3" y="2250274"/>
            <a:ext cx="6143633" cy="460772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00166" y="2857496"/>
            <a:ext cx="7186634" cy="1643074"/>
          </a:xfrm>
        </p:spPr>
        <p:txBody>
          <a:bodyPr vert="horz">
            <a:normAutofit/>
          </a:bodyPr>
          <a:lstStyle/>
          <a:p>
            <a:pPr marL="0">
              <a:buNone/>
            </a:pPr>
            <a:r>
              <a:rPr lang="hr-HR" sz="3200" dirty="0" smtClean="0"/>
              <a:t>Pod iznimnim utjecajem novih tehnologija, te radom Alana Turinga, nastaju velika i “moćna” računala.</a:t>
            </a:r>
            <a:endParaRPr lang="hr-HR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hr-HR" dirty="0" err="1" smtClean="0"/>
              <a:t>Colossus</a:t>
            </a:r>
            <a:r>
              <a:rPr lang="hr-HR" dirty="0" smtClean="0"/>
              <a:t> </a:t>
            </a:r>
            <a:r>
              <a:rPr lang="hr-HR" dirty="0" err="1" smtClean="0"/>
              <a:t>Mark</a:t>
            </a:r>
            <a:r>
              <a:rPr lang="hr-HR" dirty="0" smtClean="0"/>
              <a:t> 1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 vert="horz">
            <a:normAutofit/>
          </a:bodyPr>
          <a:lstStyle/>
          <a:p>
            <a:pPr marL="0">
              <a:buNone/>
            </a:pPr>
            <a:r>
              <a:rPr lang="hr-HR" sz="3200" dirty="0" smtClean="0"/>
              <a:t>1944. </a:t>
            </a:r>
            <a:r>
              <a:rPr lang="hr-HR" sz="3200" dirty="0" err="1" smtClean="0"/>
              <a:t>Howard</a:t>
            </a:r>
            <a:r>
              <a:rPr lang="hr-HR" sz="3200" dirty="0" smtClean="0"/>
              <a:t> </a:t>
            </a:r>
            <a:r>
              <a:rPr lang="hr-HR" sz="3200" dirty="0" err="1" smtClean="0"/>
              <a:t>Aiken</a:t>
            </a:r>
            <a:r>
              <a:rPr lang="hr-HR" sz="3200" dirty="0" smtClean="0"/>
              <a:t> je predstavio automatsko digitalno računalo </a:t>
            </a:r>
            <a:r>
              <a:rPr lang="hr-HR" sz="3200" dirty="0" err="1" smtClean="0"/>
              <a:t>Howard</a:t>
            </a:r>
            <a:r>
              <a:rPr lang="hr-HR" sz="3200" dirty="0" smtClean="0"/>
              <a:t> </a:t>
            </a:r>
            <a:r>
              <a:rPr lang="hr-HR" sz="3200" dirty="0" err="1" smtClean="0"/>
              <a:t>Mark</a:t>
            </a:r>
            <a:r>
              <a:rPr lang="hr-HR" sz="3200" dirty="0" smtClean="0"/>
              <a:t> 1. Ovo računalo je radilo u binarnom sustavu koristeći logičke operatore. </a:t>
            </a:r>
          </a:p>
          <a:p>
            <a:pPr marL="0">
              <a:buNone/>
            </a:pPr>
            <a:r>
              <a:rPr lang="hr-HR" sz="3200" dirty="0" smtClean="0"/>
              <a:t>Upravljan je bušenom papirnom trakom.</a:t>
            </a:r>
          </a:p>
          <a:p>
            <a:pPr marL="0">
              <a:buNone/>
            </a:pPr>
            <a:r>
              <a:rPr lang="hr-HR" sz="3200" dirty="0" smtClean="0"/>
              <a:t>Za izradu je korišteno 750 000 dijelova, te stotine kilometara kablova.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mar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180326"/>
            <a:ext cx="7429520" cy="5677673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14282" y="500042"/>
            <a:ext cx="3595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err="1" smtClean="0"/>
              <a:t>Colossus</a:t>
            </a:r>
            <a:r>
              <a:rPr lang="hr-HR" sz="3200" b="1" dirty="0" smtClean="0"/>
              <a:t> </a:t>
            </a:r>
            <a:r>
              <a:rPr lang="hr-HR" sz="3200" b="1" dirty="0" err="1" smtClean="0"/>
              <a:t>Mark</a:t>
            </a:r>
            <a:r>
              <a:rPr lang="hr-HR" sz="3200" b="1" dirty="0" smtClean="0"/>
              <a:t> 1</a:t>
            </a:r>
            <a:endParaRPr lang="hr-HR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computersciencelab.com/ComputerHistory/HtmlHelp/Images2/IBMStre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7929616" cy="5286412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1071538" y="600076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Upravljačka konzola za </a:t>
            </a:r>
            <a:r>
              <a:rPr lang="hr-HR" dirty="0" err="1" smtClean="0"/>
              <a:t>Mark</a:t>
            </a:r>
            <a:r>
              <a:rPr lang="hr-HR" dirty="0" smtClean="0"/>
              <a:t> 1</a:t>
            </a:r>
            <a:endParaRPr lang="hr-H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/>
          </a:bodyPr>
          <a:lstStyle/>
          <a:p>
            <a:r>
              <a:rPr lang="hr-HR" dirty="0" smtClean="0"/>
              <a:t>ENIAC (</a:t>
            </a:r>
            <a:r>
              <a:rPr lang="en-US" sz="2200" b="1" dirty="0" smtClean="0"/>
              <a:t>Electronic Numerical Integrator And Computer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 vert="horz">
            <a:normAutofit/>
          </a:bodyPr>
          <a:lstStyle/>
          <a:p>
            <a:pPr marL="0">
              <a:buNone/>
            </a:pPr>
            <a:r>
              <a:rPr lang="hr-HR" sz="3200" dirty="0" smtClean="0"/>
              <a:t>1946. predstavljen kao računalo opće namjene. Konstruiran je pod vodstvom </a:t>
            </a:r>
            <a:r>
              <a:rPr lang="hr-HR" sz="3200" dirty="0" err="1" smtClean="0"/>
              <a:t>John</a:t>
            </a:r>
            <a:r>
              <a:rPr lang="hr-HR" sz="3200" dirty="0" smtClean="0"/>
              <a:t> </a:t>
            </a:r>
            <a:r>
              <a:rPr lang="hr-HR" sz="3200" dirty="0" err="1" smtClean="0"/>
              <a:t>Mahchly</a:t>
            </a:r>
            <a:r>
              <a:rPr lang="hr-HR" sz="3200" dirty="0" smtClean="0"/>
              <a:t>-a i </a:t>
            </a:r>
            <a:r>
              <a:rPr lang="hr-HR" sz="3200" dirty="0" err="1" smtClean="0"/>
              <a:t>John</a:t>
            </a:r>
            <a:r>
              <a:rPr lang="hr-HR" sz="3200" dirty="0" smtClean="0"/>
              <a:t> </a:t>
            </a:r>
            <a:r>
              <a:rPr lang="hr-HR" sz="3200" dirty="0" err="1" smtClean="0"/>
              <a:t>Presper</a:t>
            </a:r>
            <a:r>
              <a:rPr lang="hr-HR" sz="3200" dirty="0" smtClean="0"/>
              <a:t> </a:t>
            </a:r>
            <a:r>
              <a:rPr lang="hr-HR" sz="3200" dirty="0" err="1" smtClean="0"/>
              <a:t>Eckert</a:t>
            </a:r>
            <a:r>
              <a:rPr lang="hr-HR" sz="3200" dirty="0" smtClean="0"/>
              <a:t>-a.</a:t>
            </a:r>
          </a:p>
          <a:p>
            <a:pPr marL="0">
              <a:buNone/>
            </a:pPr>
            <a:r>
              <a:rPr lang="hr-HR" sz="3200" dirty="0" smtClean="0"/>
              <a:t>Moglo je rješavao niz različitih probleme, a jedan od zadataka su bili i izračuni za upotrebu hidrogenske bombe.</a:t>
            </a:r>
          </a:p>
          <a:p>
            <a:pPr marL="0">
              <a:buNone/>
            </a:pPr>
            <a:r>
              <a:rPr lang="hr-HR" sz="3200" dirty="0" smtClean="0"/>
              <a:t>Ovo je bilo vrlo veliko računalo, građeno od vakumskih cijevi (više od 17 000), teško oko 30 tona.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enia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0"/>
            <a:ext cx="4357686" cy="3600153"/>
          </a:xfrm>
          <a:prstGeom prst="rect">
            <a:avLst/>
          </a:prstGeom>
        </p:spPr>
      </p:pic>
      <p:pic>
        <p:nvPicPr>
          <p:cNvPr id="5" name="Slika 4" descr="eniac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5718"/>
            <a:ext cx="9144000" cy="3892282"/>
          </a:xfrm>
          <a:prstGeom prst="rect">
            <a:avLst/>
          </a:prstGeom>
        </p:spPr>
      </p:pic>
      <p:pic>
        <p:nvPicPr>
          <p:cNvPr id="4" name="Slika 3" descr="ENIAC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0108"/>
            <a:ext cx="5104155" cy="374077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285720" y="428604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/>
              <a:t>ENIAC</a:t>
            </a:r>
            <a:endParaRPr lang="hr-HR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571480"/>
            <a:ext cx="7543824" cy="2071702"/>
          </a:xfrm>
        </p:spPr>
        <p:txBody>
          <a:bodyPr>
            <a:noAutofit/>
          </a:bodyPr>
          <a:lstStyle/>
          <a:p>
            <a:r>
              <a:rPr lang="hr-HR" dirty="0" smtClean="0"/>
              <a:t>Prva računala su bila pomagala za računanje. Najpoznatiji je ABACUS. Ovo je pomagalo za računanje funkcioniralo pomoću kuglica.</a:t>
            </a:r>
          </a:p>
        </p:txBody>
      </p:sp>
      <p:pic>
        <p:nvPicPr>
          <p:cNvPr id="4" name="Slika 3" descr="abacus-1-AJH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485104"/>
            <a:ext cx="5357850" cy="430341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kenmogi.cocolog-nifty.com/photos/qualiadiary/eniac20100608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3929090" cy="2995931"/>
          </a:xfrm>
          <a:prstGeom prst="rect">
            <a:avLst/>
          </a:prstGeom>
          <a:noFill/>
        </p:spPr>
      </p:pic>
      <p:pic>
        <p:nvPicPr>
          <p:cNvPr id="49156" name="Picture 4" descr="http://kenmogi.cocolog-nifty.com/photos/qualiadiary/eniac2010060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976294"/>
            <a:ext cx="4250561" cy="5667415"/>
          </a:xfrm>
          <a:prstGeom prst="rect">
            <a:avLst/>
          </a:prstGeom>
          <a:noFill/>
        </p:spPr>
      </p:pic>
      <p:pic>
        <p:nvPicPr>
          <p:cNvPr id="49160" name="Picture 8" descr="http://kenmogi.cocolog-nifty.com/photos/qualiadiary/eniac20100608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643313"/>
            <a:ext cx="4167190" cy="3125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kenmogi.cocolog-nifty.com/photos/qualiadiary/eniac2010060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571875" cy="4762500"/>
          </a:xfrm>
          <a:prstGeom prst="rect">
            <a:avLst/>
          </a:prstGeom>
          <a:noFill/>
        </p:spPr>
      </p:pic>
      <p:pic>
        <p:nvPicPr>
          <p:cNvPr id="51204" name="Picture 4" descr="http://kenmogi.cocolog-nifty.com/photos/qualiadiary/eniac2010060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785794"/>
            <a:ext cx="3810000" cy="2857500"/>
          </a:xfrm>
          <a:prstGeom prst="rect">
            <a:avLst/>
          </a:prstGeom>
          <a:noFill/>
        </p:spPr>
      </p:pic>
      <p:pic>
        <p:nvPicPr>
          <p:cNvPr id="51206" name="Picture 6" descr="http://kenmogi.cocolog-nifty.com/photos/qualiadiary/eniac20100608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71475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7686700" cy="1571636"/>
          </a:xfrm>
        </p:spPr>
        <p:txBody>
          <a:bodyPr/>
          <a:lstStyle/>
          <a:p>
            <a:pPr marL="0">
              <a:buNone/>
            </a:pPr>
            <a:r>
              <a:rPr lang="hr-HR" dirty="0" smtClean="0"/>
              <a:t>Sva ova električna računala bila su građena od vakumskih cijevi (od njih su sastavljani logički sklopovi).</a:t>
            </a:r>
            <a:endParaRPr lang="hr-HR" dirty="0"/>
          </a:p>
        </p:txBody>
      </p:sp>
      <p:pic>
        <p:nvPicPr>
          <p:cNvPr id="6148" name="Picture 4" descr="http://clas.mq.edu.au/synthesis/history_computers/graphics/vacuum_tub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4235" y="1928802"/>
            <a:ext cx="4097574" cy="2714644"/>
          </a:xfrm>
          <a:prstGeom prst="rect">
            <a:avLst/>
          </a:prstGeom>
          <a:noFill/>
        </p:spPr>
      </p:pic>
      <p:pic>
        <p:nvPicPr>
          <p:cNvPr id="6150" name="Picture 6" descr="http://26.media.tumblr.com/tumblr_kr3822ivlt1qa67cqo1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4673203" cy="3738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7829576" cy="1643074"/>
          </a:xfrm>
        </p:spPr>
        <p:txBody>
          <a:bodyPr/>
          <a:lstStyle/>
          <a:p>
            <a:r>
              <a:rPr lang="hr-HR" dirty="0" smtClean="0"/>
              <a:t>Revolucija u izradi računala, njihovog broja, te iznimnog rasta snage računala dolazi otkrićem tranzistora.</a:t>
            </a:r>
            <a:endParaRPr lang="hr-HR" dirty="0"/>
          </a:p>
        </p:txBody>
      </p:sp>
      <p:pic>
        <p:nvPicPr>
          <p:cNvPr id="5126" name="Picture 6" descr="http://t2.gstatic.com/images?q=tbn:ANd9GcT3DolrINf4H0nivAFHTOhtx94Lj7pew0RZ1mvvb80dD0pX_3k&amp;t=1&amp;usg=__q0ep0depDeee2ZeSDEBUCCNecBY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285992"/>
            <a:ext cx="2238375" cy="1752600"/>
          </a:xfrm>
          <a:prstGeom prst="rect">
            <a:avLst/>
          </a:prstGeom>
          <a:noFill/>
        </p:spPr>
      </p:pic>
      <p:pic>
        <p:nvPicPr>
          <p:cNvPr id="5130" name="Picture 10" descr="Early transist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928934"/>
            <a:ext cx="483870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7686700" cy="1143008"/>
          </a:xfrm>
        </p:spPr>
        <p:txBody>
          <a:bodyPr/>
          <a:lstStyle/>
          <a:p>
            <a:r>
              <a:rPr lang="hr-HR" dirty="0" smtClean="0"/>
              <a:t>Prvo računalo izgrađeno od tranzistora je bio UNIVAC.</a:t>
            </a:r>
            <a:endParaRPr lang="hr-HR" dirty="0"/>
          </a:p>
        </p:txBody>
      </p:sp>
      <p:pic>
        <p:nvPicPr>
          <p:cNvPr id="4098" name="Picture 2" descr="http://www.computerhistory.org/timeline/images/1951_univac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7525" y="1785926"/>
            <a:ext cx="6504117" cy="4929222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214282" y="2357430"/>
            <a:ext cx="24288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Speed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: 1,905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operations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per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second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hr-H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Input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output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tape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unityper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, printer </a:t>
            </a:r>
          </a:p>
          <a:p>
            <a:endParaRPr lang="hr-H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Memory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size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: 1,000 12-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digit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words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delay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lines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hr-H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Memory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type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delay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lines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tape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Technology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serial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vacuum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tubes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delay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lines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tape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Floor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space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: 943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cubic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feet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Cost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: F.O.B.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factory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$750,000 plus $185,000 for a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speed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 printer Project </a:t>
            </a:r>
            <a:r>
              <a:rPr lang="hr-HR" sz="1200" dirty="0" err="1" smtClean="0">
                <a:latin typeface="Arial" pitchFamily="34" charset="0"/>
                <a:cs typeface="Arial" pitchFamily="34" charset="0"/>
              </a:rPr>
              <a:t>leaders</a:t>
            </a:r>
            <a:r>
              <a:rPr lang="hr-HR" sz="1200" dirty="0" smtClean="0">
                <a:latin typeface="Arial" pitchFamily="34" charset="0"/>
                <a:cs typeface="Arial" pitchFamily="34" charset="0"/>
              </a:rPr>
              <a:t>: J</a:t>
            </a:r>
            <a:endParaRPr lang="hr-H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4543428" cy="64294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MITS </a:t>
            </a:r>
            <a:r>
              <a:rPr lang="hr-HR" dirty="0" err="1" smtClean="0"/>
              <a:t>Altair</a:t>
            </a:r>
            <a:r>
              <a:rPr lang="hr-HR" dirty="0" smtClean="0"/>
              <a:t> 8800 (1974.)</a:t>
            </a:r>
            <a:endParaRPr lang="hr-HR" dirty="0"/>
          </a:p>
        </p:txBody>
      </p:sp>
      <p:pic>
        <p:nvPicPr>
          <p:cNvPr id="3074" name="Picture 2" descr="http://www.computersciencelab.com/ComputerHistory/HtmlHelp/Images2/Alt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214554"/>
            <a:ext cx="8524658" cy="3655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Prvi PC – IBM Junior (1981.)</a:t>
            </a:r>
            <a:endParaRPr lang="hr-HR" dirty="0"/>
          </a:p>
        </p:txBody>
      </p:sp>
      <p:pic>
        <p:nvPicPr>
          <p:cNvPr id="1026" name="Picture 2" descr="http://www.computersciencelab.com/ComputerHistory/HtmlHelp/Images2/IBM_P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82314"/>
            <a:ext cx="7000924" cy="5250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masternewmedia.org/images/Jeff_Han_TED_user_interface_of_fu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714356"/>
            <a:ext cx="3307608" cy="2285992"/>
          </a:xfrm>
          <a:prstGeom prst="rect">
            <a:avLst/>
          </a:prstGeom>
          <a:noFill/>
        </p:spPr>
      </p:pic>
      <p:pic>
        <p:nvPicPr>
          <p:cNvPr id="50182" name="Picture 6" descr="http://www.sevenforums.com/attachments/chillout-room/12399d1243564772-future-pc-unfw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3262235" cy="2428892"/>
          </a:xfrm>
          <a:prstGeom prst="rect">
            <a:avLst/>
          </a:prstGeom>
          <a:noFill/>
        </p:spPr>
      </p:pic>
      <p:pic>
        <p:nvPicPr>
          <p:cNvPr id="50184" name="Picture 8" descr="http://gadgetgrid.gadgetgridllc.netdna-cdn.com/wp-content/uploads/2008/10/fit-pc-back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857232"/>
            <a:ext cx="2311562" cy="1643074"/>
          </a:xfrm>
          <a:prstGeom prst="rect">
            <a:avLst/>
          </a:prstGeom>
          <a:noFill/>
        </p:spPr>
      </p:pic>
      <p:pic>
        <p:nvPicPr>
          <p:cNvPr id="50186" name="Picture 10" descr="http://melvinv.nl/example%20future%20p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3380"/>
            <a:ext cx="3619493" cy="2714620"/>
          </a:xfrm>
          <a:prstGeom prst="rect">
            <a:avLst/>
          </a:prstGeom>
          <a:noFill/>
        </p:spPr>
      </p:pic>
      <p:pic>
        <p:nvPicPr>
          <p:cNvPr id="50180" name="Picture 4" descr="http://bohemienpoet.files.wordpress.com/2010/04/minority-report-u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928934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/>
          <a:lstStyle/>
          <a:p>
            <a:r>
              <a:rPr lang="hr-HR" dirty="0" smtClean="0"/>
              <a:t>Osim </a:t>
            </a:r>
            <a:r>
              <a:rPr lang="hr-HR" dirty="0" err="1" smtClean="0"/>
              <a:t>Abacusa</a:t>
            </a:r>
            <a:r>
              <a:rPr lang="hr-HR" dirty="0" smtClean="0"/>
              <a:t> postojala su i mnoga druga računalna pomagala koja su se koristila u ranim civilizacijama. Jedno od takvih su i ova dva “štapića za računanje”.</a:t>
            </a:r>
          </a:p>
        </p:txBody>
      </p:sp>
      <p:pic>
        <p:nvPicPr>
          <p:cNvPr id="4" name="Slika 3" descr="800px-Ishango_b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42" y="2928934"/>
            <a:ext cx="690299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1500198"/>
          </a:xfrm>
        </p:spPr>
        <p:txBody>
          <a:bodyPr/>
          <a:lstStyle/>
          <a:p>
            <a:r>
              <a:rPr lang="hr-HR" dirty="0" smtClean="0"/>
              <a:t>Osim ovakvih pomagala, i neke građevine su služile kao pomagala za računanje. Najpoznatija od takvih građevina jest Stonehenge.</a:t>
            </a:r>
            <a:endParaRPr lang="hr-HR" dirty="0"/>
          </a:p>
        </p:txBody>
      </p:sp>
      <p:pic>
        <p:nvPicPr>
          <p:cNvPr id="4" name="Slika 3" descr="stonehe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357430"/>
            <a:ext cx="5929354" cy="44470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Antikythera.gif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7143768" y="1"/>
            <a:ext cx="2000232" cy="2538476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428868"/>
            <a:ext cx="4043362" cy="392909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Prvi znani znanstveni instrument na svijetu računao je položaj nebeskih tijela 19 godina unaprijed i kao dodatni bonus - vodio kalendar predstojećih Olimpijskih igara.</a:t>
            </a:r>
          </a:p>
          <a:p>
            <a:endParaRPr lang="hr-HR" dirty="0"/>
          </a:p>
        </p:txBody>
      </p:sp>
      <p:pic>
        <p:nvPicPr>
          <p:cNvPr id="5" name="Slika 4" descr="antikythera-mechanis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428868"/>
            <a:ext cx="4286280" cy="415769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71472" y="928670"/>
            <a:ext cx="7920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ANTIKYTHERA </a:t>
            </a:r>
            <a:endParaRPr lang="hr-HR" sz="3200" b="1" dirty="0" smtClean="0"/>
          </a:p>
          <a:p>
            <a:r>
              <a:rPr lang="hr-HR" sz="2800" dirty="0" smtClean="0"/>
              <a:t>(a</a:t>
            </a:r>
            <a:r>
              <a:rPr lang="vi-VN" sz="2800" dirty="0" smtClean="0"/>
              <a:t>ntički grčki stroj predviđao je kretanje planeta</a:t>
            </a:r>
            <a:r>
              <a:rPr lang="hr-HR" sz="2800" dirty="0" smtClean="0"/>
              <a:t>)</a:t>
            </a:r>
          </a:p>
          <a:p>
            <a:endParaRPr lang="hr-H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2857520"/>
          </a:xfrm>
        </p:spPr>
        <p:txBody>
          <a:bodyPr>
            <a:normAutofit fontScale="92500" lnSpcReduction="10000"/>
          </a:bodyPr>
          <a:lstStyle/>
          <a:p>
            <a:r>
              <a:rPr lang="vi-VN" dirty="0" smtClean="0"/>
              <a:t>1617</a:t>
            </a:r>
            <a:r>
              <a:rPr lang="hr-HR" dirty="0" smtClean="0"/>
              <a:t>. </a:t>
            </a:r>
            <a:r>
              <a:rPr lang="vi-VN" dirty="0" smtClean="0"/>
              <a:t>John Napier </a:t>
            </a:r>
            <a:r>
              <a:rPr lang="hr-HR" dirty="0" smtClean="0"/>
              <a:t>predstavlja </a:t>
            </a:r>
            <a:r>
              <a:rPr lang="vi-VN" dirty="0" smtClean="0"/>
              <a:t>spravu poznatu pod imenom "Napierove kosti“ izrađenu od slonove ili neke druge kosti</a:t>
            </a:r>
            <a:r>
              <a:rPr lang="hr-HR" dirty="0" smtClean="0"/>
              <a:t>,</a:t>
            </a:r>
            <a:r>
              <a:rPr lang="vi-VN" dirty="0" smtClean="0"/>
              <a:t> koja je utemeljena na logaritmima. Glavna je novost bilo to što se množenje moglo izvoditi zbrajanjem, a dijeljenje oduzimanjem. Tako se slaganjem štapića jednog na drugi ili jednog pored drugog moglo množiti i dijeliti.</a:t>
            </a:r>
            <a:endParaRPr lang="hr-HR" dirty="0"/>
          </a:p>
        </p:txBody>
      </p:sp>
      <p:pic>
        <p:nvPicPr>
          <p:cNvPr id="4" name="Slika 3" descr="WoodenBonesRes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272" y="3143248"/>
            <a:ext cx="4954504" cy="36594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" y="1500175"/>
            <a:ext cx="8458200" cy="2371738"/>
          </a:xfrm>
        </p:spPr>
        <p:txBody>
          <a:bodyPr>
            <a:noAutofit/>
          </a:bodyPr>
          <a:lstStyle/>
          <a:p>
            <a:r>
              <a:rPr lang="hr-HR" sz="6600" dirty="0" smtClean="0"/>
              <a:t>MEHANIČKI STROJEVI ZA RAČUNANJE</a:t>
            </a:r>
            <a:endParaRPr lang="hr-HR" sz="6600" dirty="0"/>
          </a:p>
        </p:txBody>
      </p:sp>
      <p:pic>
        <p:nvPicPr>
          <p:cNvPr id="4" name="Slika 3" descr="PRODTHM-56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929065"/>
            <a:ext cx="2333628" cy="27303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1428760"/>
          </a:xfrm>
        </p:spPr>
        <p:txBody>
          <a:bodyPr/>
          <a:lstStyle/>
          <a:p>
            <a:r>
              <a:rPr lang="hr-HR" dirty="0" smtClean="0"/>
              <a:t>1623. Wilhelm Schickard  je na temelju Napierovog logaritamskog računala napravio prvi mehanički kalkulator</a:t>
            </a:r>
            <a:endParaRPr lang="hr-HR" dirty="0"/>
          </a:p>
        </p:txBody>
      </p:sp>
      <p:pic>
        <p:nvPicPr>
          <p:cNvPr id="4" name="Slika 3" descr="Shick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291848"/>
            <a:ext cx="5429288" cy="44502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262</TotalTime>
  <Words>797</Words>
  <Application>Microsoft Office PowerPoint</Application>
  <PresentationFormat>Prikaz na zaslonu (4:3)</PresentationFormat>
  <Paragraphs>55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38" baseType="lpstr">
      <vt:lpstr>Urbano</vt:lpstr>
      <vt:lpstr>POVIJESNI RAZVOJ RAČUNALA</vt:lpstr>
      <vt:lpstr>POČETCI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MEHANIČKI STROJEVI ZA RAČUNANJE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ELEKTRIČNA DIGITALNA RAČUNALA</vt:lpstr>
      <vt:lpstr>PowerPointova prezentacija</vt:lpstr>
      <vt:lpstr>PowerPointova prezentacija</vt:lpstr>
      <vt:lpstr>PowerPointova prezentacija</vt:lpstr>
      <vt:lpstr>Colossus Mark 1</vt:lpstr>
      <vt:lpstr>PowerPointova prezentacija</vt:lpstr>
      <vt:lpstr>PowerPointova prezentacija</vt:lpstr>
      <vt:lpstr>ENIAC (Electronic Numerical Integrator And Computer)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POVIJESNI RAZVOJ RAČUNALA</dc:title>
  <dc:creator>-</dc:creator>
  <cp:lastModifiedBy>Vjeran Kokor</cp:lastModifiedBy>
  <cp:revision>39</cp:revision>
  <dcterms:created xsi:type="dcterms:W3CDTF">2009-11-08T19:17:06Z</dcterms:created>
  <dcterms:modified xsi:type="dcterms:W3CDTF">2011-10-16T18:42:27Z</dcterms:modified>
</cp:coreProperties>
</file>